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20"/>
  </p:notesMasterIdLst>
  <p:sldIdLst>
    <p:sldId id="256" r:id="rId5"/>
    <p:sldId id="257" r:id="rId6"/>
    <p:sldId id="258" r:id="rId7"/>
    <p:sldId id="263" r:id="rId8"/>
    <p:sldId id="266" r:id="rId9"/>
    <p:sldId id="267" r:id="rId10"/>
    <p:sldId id="259" r:id="rId11"/>
    <p:sldId id="260" r:id="rId12"/>
    <p:sldId id="268" r:id="rId13"/>
    <p:sldId id="261" r:id="rId14"/>
    <p:sldId id="269" r:id="rId15"/>
    <p:sldId id="262" r:id="rId16"/>
    <p:sldId id="270" r:id="rId17"/>
    <p:sldId id="271" r:id="rId18"/>
    <p:sldId id="272"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5" d="100"/>
          <a:sy n="75" d="100"/>
        </p:scale>
        <p:origin x="-1956" y="-870"/>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17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416604469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217185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896256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896256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896256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896256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896256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89625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2389625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2389625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2389625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2389625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89625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896256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89625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89625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pPr lvl="0" algn="r">
                <a:spcBef>
                  <a:spcPts val="0"/>
                </a:spcBef>
                <a:buNone/>
              </a:p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nasddds.org/" TargetMode="External"/><Relationship Id="rId7"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hyperlink" Target="https://hcbsadvocacy.org/learn-about-the-new-rules/" TargetMode="External"/><Relationship Id="rId5" Type="http://schemas.openxmlformats.org/officeDocument/2006/relationships/hyperlink" Target="https://www.dol.gov/odep/topics/EmploymentFirst.htm" TargetMode="External"/><Relationship Id="rId4" Type="http://schemas.openxmlformats.org/officeDocument/2006/relationships/hyperlink" Target="http://www.selnhub.org/home"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hyperlink" Target="mailto:Staci.Jones@maryland.gov" TargetMode="External"/><Relationship Id="rId3" Type="http://schemas.openxmlformats.org/officeDocument/2006/relationships/hyperlink" Target="https://www.statedata.info/mdda/MDDA_Data_Instructions_2017.pdf" TargetMode="External"/><Relationship Id="rId7" Type="http://schemas.openxmlformats.org/officeDocument/2006/relationships/hyperlink" Target="mailto:Agnes.Zalewska@umb.edu"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hyperlink" Target="mailto:John.Shepard@umb.edu" TargetMode="External"/><Relationship Id="rId5" Type="http://schemas.openxmlformats.org/officeDocument/2006/relationships/hyperlink" Target="https://dda.health.maryland.gov/Pages/employment.aspx" TargetMode="External"/><Relationship Id="rId4" Type="http://schemas.openxmlformats.org/officeDocument/2006/relationships/hyperlink" Target="https://www.statedata.info/mdda/Maryland_DDA_FAQ_2016.pdf" TargetMode="External"/><Relationship Id="rId9"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employmentfirstma.org/files/DDS_CBDS_web_F.pdf" TargetMode="External"/><Relationship Id="rId7"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hyperlink" Target="http://www.lifecoursetools.com/principles/integrated-supports/" TargetMode="External"/><Relationship Id="rId5" Type="http://schemas.openxmlformats.org/officeDocument/2006/relationships/hyperlink" Target="http://www.leadcenter.org/customized-employment/discovery" TargetMode="External"/><Relationship Id="rId4" Type="http://schemas.openxmlformats.org/officeDocument/2006/relationships/hyperlink" Target="https://ici.umn.edu/products/docs/Friends_manual.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statedata.info/mdda"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Shape 54"/>
          <p:cNvPicPr preferRelativeResize="0"/>
          <p:nvPr/>
        </p:nvPicPr>
        <p:blipFill>
          <a:blip r:embed="rId3">
            <a:alphaModFix/>
          </a:blip>
          <a:stretch>
            <a:fillRect/>
          </a:stretch>
        </p:blipFill>
        <p:spPr>
          <a:xfrm>
            <a:off x="0" y="0"/>
            <a:ext cx="9143996" cy="5143500"/>
          </a:xfrm>
          <a:prstGeom prst="rect">
            <a:avLst/>
          </a:prstGeom>
          <a:noFill/>
          <a:ln w="9525" cap="flat" cmpd="sng">
            <a:solidFill>
              <a:srgbClr val="FFFFFF"/>
            </a:solidFill>
            <a:prstDash val="solid"/>
            <a:round/>
            <a:headEnd type="none" w="med" len="med"/>
            <a:tailEnd type="none" w="med" len="med"/>
          </a:ln>
        </p:spPr>
      </p:pic>
      <p:cxnSp>
        <p:nvCxnSpPr>
          <p:cNvPr id="55" name="Shape 55"/>
          <p:cNvCxnSpPr/>
          <p:nvPr/>
        </p:nvCxnSpPr>
        <p:spPr>
          <a:xfrm rot="10800000">
            <a:off x="956175" y="1383600"/>
            <a:ext cx="0" cy="1810800"/>
          </a:xfrm>
          <a:prstGeom prst="straightConnector1">
            <a:avLst/>
          </a:prstGeom>
          <a:noFill/>
          <a:ln w="19050" cap="flat" cmpd="sng">
            <a:solidFill>
              <a:srgbClr val="F3F3F3"/>
            </a:solidFill>
            <a:prstDash val="solid"/>
            <a:round/>
            <a:headEnd type="none" w="lg" len="lg"/>
            <a:tailEnd type="none" w="lg" len="lg"/>
          </a:ln>
        </p:spPr>
      </p:cxnSp>
      <p:cxnSp>
        <p:nvCxnSpPr>
          <p:cNvPr id="56" name="Shape 56"/>
          <p:cNvCxnSpPr/>
          <p:nvPr/>
        </p:nvCxnSpPr>
        <p:spPr>
          <a:xfrm rot="10800000">
            <a:off x="8304825" y="1383775"/>
            <a:ext cx="0" cy="1794000"/>
          </a:xfrm>
          <a:prstGeom prst="straightConnector1">
            <a:avLst/>
          </a:prstGeom>
          <a:noFill/>
          <a:ln w="19050" cap="flat" cmpd="sng">
            <a:solidFill>
              <a:srgbClr val="F3F3F3"/>
            </a:solidFill>
            <a:prstDash val="solid"/>
            <a:round/>
            <a:headEnd type="none" w="lg" len="lg"/>
            <a:tailEnd type="none" w="lg" len="lg"/>
          </a:ln>
        </p:spPr>
      </p:cxnSp>
      <p:cxnSp>
        <p:nvCxnSpPr>
          <p:cNvPr id="57" name="Shape 57"/>
          <p:cNvCxnSpPr/>
          <p:nvPr/>
        </p:nvCxnSpPr>
        <p:spPr>
          <a:xfrm>
            <a:off x="957223" y="1383600"/>
            <a:ext cx="7347600" cy="0"/>
          </a:xfrm>
          <a:prstGeom prst="straightConnector1">
            <a:avLst/>
          </a:prstGeom>
          <a:noFill/>
          <a:ln w="19050" cap="flat" cmpd="sng">
            <a:solidFill>
              <a:srgbClr val="F3F3F3"/>
            </a:solidFill>
            <a:prstDash val="solid"/>
            <a:round/>
            <a:headEnd type="none" w="lg" len="lg"/>
            <a:tailEnd type="none" w="lg" len="lg"/>
          </a:ln>
        </p:spPr>
      </p:cxnSp>
      <p:sp>
        <p:nvSpPr>
          <p:cNvPr id="58" name="Shape 58"/>
          <p:cNvSpPr txBox="1"/>
          <p:nvPr/>
        </p:nvSpPr>
        <p:spPr>
          <a:xfrm>
            <a:off x="1047600" y="1428750"/>
            <a:ext cx="7132200" cy="1218025"/>
          </a:xfrm>
          <a:prstGeom prst="rect">
            <a:avLst/>
          </a:prstGeom>
          <a:noFill/>
          <a:ln>
            <a:noFill/>
          </a:ln>
        </p:spPr>
        <p:txBody>
          <a:bodyPr lIns="91425" tIns="91425" rIns="91425" bIns="91425" anchor="t" anchorCtr="0">
            <a:noAutofit/>
          </a:bodyPr>
          <a:lstStyle/>
          <a:p>
            <a:pPr algn="ctr"/>
            <a:r>
              <a:rPr lang="en" sz="3200" b="1" dirty="0" smtClean="0">
                <a:solidFill>
                  <a:srgbClr val="FFFFFF"/>
                </a:solidFill>
                <a:latin typeface="Georgia"/>
                <a:ea typeface="Georgia"/>
                <a:cs typeface="Georgia"/>
                <a:sym typeface="Georgia"/>
              </a:rPr>
              <a:t>The DDA’s </a:t>
            </a:r>
            <a:r>
              <a:rPr lang="en-US" sz="3200" b="1" dirty="0">
                <a:solidFill>
                  <a:srgbClr val="FFFFFF"/>
                </a:solidFill>
                <a:latin typeface="Georgia"/>
                <a:ea typeface="Georgia"/>
                <a:cs typeface="Georgia"/>
              </a:rPr>
              <a:t>Employment Outcome Information </a:t>
            </a:r>
            <a:r>
              <a:rPr lang="en-US" sz="3200" b="1" dirty="0" smtClean="0">
                <a:solidFill>
                  <a:srgbClr val="FFFFFF"/>
                </a:solidFill>
                <a:latin typeface="Georgia"/>
                <a:ea typeface="Georgia"/>
                <a:cs typeface="Georgia"/>
              </a:rPr>
              <a:t>System Updates</a:t>
            </a:r>
            <a:endParaRPr lang="en-US" sz="3200" b="1" dirty="0">
              <a:solidFill>
                <a:srgbClr val="FFFFFF"/>
              </a:solidFill>
              <a:latin typeface="Georgia"/>
              <a:ea typeface="Georgia"/>
              <a:cs typeface="Georgia"/>
            </a:endParaRPr>
          </a:p>
          <a:p>
            <a:pPr algn="ctr"/>
            <a:r>
              <a:rPr lang="en-US" sz="3200" dirty="0"/>
              <a:t/>
            </a:r>
            <a:br>
              <a:rPr lang="en-US" sz="3200" dirty="0"/>
            </a:br>
            <a:endParaRPr lang="en" sz="3200" b="1" dirty="0">
              <a:solidFill>
                <a:srgbClr val="FFFFFF"/>
              </a:solidFill>
              <a:latin typeface="Georgia"/>
              <a:ea typeface="Georgia"/>
              <a:cs typeface="Georgia"/>
              <a:sym typeface="Georgia"/>
            </a:endParaRPr>
          </a:p>
        </p:txBody>
      </p:sp>
      <p:cxnSp>
        <p:nvCxnSpPr>
          <p:cNvPr id="59" name="Shape 59"/>
          <p:cNvCxnSpPr/>
          <p:nvPr/>
        </p:nvCxnSpPr>
        <p:spPr>
          <a:xfrm rot="10800000">
            <a:off x="8304819" y="3169500"/>
            <a:ext cx="0" cy="1179900"/>
          </a:xfrm>
          <a:prstGeom prst="straightConnector1">
            <a:avLst/>
          </a:prstGeom>
          <a:noFill/>
          <a:ln w="9525" cap="flat" cmpd="sng">
            <a:solidFill>
              <a:srgbClr val="980000"/>
            </a:solidFill>
            <a:prstDash val="solid"/>
            <a:round/>
            <a:headEnd type="none" w="lg" len="lg"/>
            <a:tailEnd type="none" w="lg" len="lg"/>
          </a:ln>
        </p:spPr>
      </p:cxnSp>
      <p:cxnSp>
        <p:nvCxnSpPr>
          <p:cNvPr id="60" name="Shape 60"/>
          <p:cNvCxnSpPr/>
          <p:nvPr/>
        </p:nvCxnSpPr>
        <p:spPr>
          <a:xfrm rot="10800000">
            <a:off x="956175" y="3176568"/>
            <a:ext cx="0" cy="1165800"/>
          </a:xfrm>
          <a:prstGeom prst="straightConnector1">
            <a:avLst/>
          </a:prstGeom>
          <a:noFill/>
          <a:ln w="9525" cap="flat" cmpd="sng">
            <a:solidFill>
              <a:srgbClr val="980000"/>
            </a:solidFill>
            <a:prstDash val="solid"/>
            <a:round/>
            <a:headEnd type="none" w="lg" len="lg"/>
            <a:tailEnd type="none" w="lg" len="lg"/>
          </a:ln>
        </p:spPr>
      </p:cxnSp>
      <p:cxnSp>
        <p:nvCxnSpPr>
          <p:cNvPr id="61" name="Shape 61"/>
          <p:cNvCxnSpPr/>
          <p:nvPr/>
        </p:nvCxnSpPr>
        <p:spPr>
          <a:xfrm>
            <a:off x="945125" y="4343060"/>
            <a:ext cx="7359900" cy="0"/>
          </a:xfrm>
          <a:prstGeom prst="straightConnector1">
            <a:avLst/>
          </a:prstGeom>
          <a:noFill/>
          <a:ln w="9525" cap="flat" cmpd="sng">
            <a:solidFill>
              <a:srgbClr val="980000"/>
            </a:solidFill>
            <a:prstDash val="solid"/>
            <a:round/>
            <a:headEnd type="none" w="lg" len="lg"/>
            <a:tailEnd type="none" w="lg" len="lg"/>
          </a:ln>
        </p:spPr>
      </p:cxnSp>
      <p:sp>
        <p:nvSpPr>
          <p:cNvPr id="62" name="Shape 62"/>
          <p:cNvSpPr txBox="1"/>
          <p:nvPr/>
        </p:nvSpPr>
        <p:spPr>
          <a:xfrm>
            <a:off x="1047600" y="3253525"/>
            <a:ext cx="7257218" cy="853200"/>
          </a:xfrm>
          <a:prstGeom prst="rect">
            <a:avLst/>
          </a:prstGeom>
          <a:noFill/>
          <a:ln>
            <a:noFill/>
          </a:ln>
        </p:spPr>
        <p:txBody>
          <a:bodyPr lIns="91425" tIns="91425" rIns="91425" bIns="91425" anchor="t" anchorCtr="0">
            <a:noAutofit/>
          </a:bodyPr>
          <a:lstStyle/>
          <a:p>
            <a:pPr lvl="0" algn="ctr" rtl="0">
              <a:spcBef>
                <a:spcPts val="0"/>
              </a:spcBef>
              <a:buNone/>
            </a:pPr>
            <a:r>
              <a:rPr lang="en" sz="1800" dirty="0" smtClean="0">
                <a:solidFill>
                  <a:srgbClr val="980000"/>
                </a:solidFill>
                <a:latin typeface="Georgia"/>
                <a:ea typeface="Georgia"/>
                <a:cs typeface="Georgia"/>
                <a:sym typeface="Georgia"/>
              </a:rPr>
              <a:t>Staci Jones, Statewide Career and Employment Services Coordinator</a:t>
            </a:r>
            <a:endParaRPr lang="en" sz="1800" dirty="0">
              <a:solidFill>
                <a:srgbClr val="980000"/>
              </a:solidFill>
              <a:latin typeface="Georgia"/>
              <a:ea typeface="Georgia"/>
              <a:cs typeface="Georgia"/>
              <a:sym typeface="Georgia"/>
            </a:endParaRPr>
          </a:p>
          <a:p>
            <a:pPr lvl="0" algn="ctr" rtl="0">
              <a:spcBef>
                <a:spcPts val="0"/>
              </a:spcBef>
              <a:buNone/>
            </a:pPr>
            <a:r>
              <a:rPr lang="en" sz="1800" dirty="0" smtClean="0">
                <a:solidFill>
                  <a:srgbClr val="980000"/>
                </a:solidFill>
                <a:latin typeface="Georgia"/>
                <a:ea typeface="Georgia"/>
                <a:cs typeface="Georgia"/>
                <a:sym typeface="Georgia"/>
              </a:rPr>
              <a:t>9/26/17</a:t>
            </a:r>
            <a:endParaRPr lang="en" sz="1800" dirty="0">
              <a:solidFill>
                <a:srgbClr val="980000"/>
              </a:solidFill>
              <a:latin typeface="Georgia"/>
              <a:ea typeface="Georgia"/>
              <a:cs typeface="Georgia"/>
              <a:sym typeface="Georgia"/>
            </a:endParaRPr>
          </a:p>
        </p:txBody>
      </p:sp>
      <p:pic>
        <p:nvPicPr>
          <p:cNvPr id="63" name="Shape 63"/>
          <p:cNvPicPr preferRelativeResize="0"/>
          <p:nvPr/>
        </p:nvPicPr>
        <p:blipFill>
          <a:blip r:embed="rId4">
            <a:alphaModFix/>
          </a:blip>
          <a:stretch>
            <a:fillRect/>
          </a:stretch>
        </p:blipFill>
        <p:spPr>
          <a:xfrm>
            <a:off x="7147275" y="3658300"/>
            <a:ext cx="2069024" cy="2069024"/>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04800" y="146426"/>
            <a:ext cx="8520600" cy="572700"/>
          </a:xfrm>
          <a:prstGeom prst="rect">
            <a:avLst/>
          </a:prstGeom>
        </p:spPr>
        <p:txBody>
          <a:bodyPr lIns="91425" tIns="91425" rIns="91425" bIns="91425" anchor="t" anchorCtr="0">
            <a:noAutofit/>
          </a:bodyPr>
          <a:lstStyle/>
          <a:p>
            <a:pPr lvl="0">
              <a:spcBef>
                <a:spcPts val="0"/>
              </a:spcBef>
              <a:buNone/>
            </a:pPr>
            <a:r>
              <a:rPr lang="en" b="1" dirty="0" smtClean="0">
                <a:solidFill>
                  <a:srgbClr val="000000"/>
                </a:solidFill>
                <a:latin typeface="Georgia"/>
                <a:ea typeface="Georgia"/>
                <a:cs typeface="Georgia"/>
                <a:sym typeface="Georgia"/>
              </a:rPr>
              <a:t>Why record number of hours spent?</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304800" y="971550"/>
            <a:ext cx="8192700" cy="3673525"/>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spcBef>
                <a:spcPts val="0"/>
              </a:spcBef>
              <a:buFont typeface="Arial" pitchFamily="34" charset="0"/>
              <a:buChar char="•"/>
            </a:pPr>
            <a:r>
              <a:rPr lang="en" sz="2000" dirty="0" smtClean="0">
                <a:solidFill>
                  <a:srgbClr val="434343"/>
                </a:solidFill>
                <a:latin typeface="Times New Roman"/>
                <a:ea typeface="Times New Roman"/>
                <a:cs typeface="Times New Roman"/>
                <a:sym typeface="Times New Roman"/>
              </a:rPr>
              <a:t>Previously, DDA only required that a provider record </a:t>
            </a:r>
            <a:r>
              <a:rPr lang="en" sz="2000" b="1" i="1" dirty="0" smtClean="0">
                <a:solidFill>
                  <a:srgbClr val="434343"/>
                </a:solidFill>
                <a:latin typeface="Times New Roman"/>
                <a:ea typeface="Times New Roman"/>
                <a:cs typeface="Times New Roman"/>
                <a:sym typeface="Times New Roman"/>
              </a:rPr>
              <a:t>if</a:t>
            </a:r>
            <a:r>
              <a:rPr lang="en" sz="2000" dirty="0" smtClean="0">
                <a:solidFill>
                  <a:srgbClr val="434343"/>
                </a:solidFill>
                <a:latin typeface="Times New Roman"/>
                <a:ea typeface="Times New Roman"/>
                <a:cs typeface="Times New Roman"/>
                <a:sym typeface="Times New Roman"/>
              </a:rPr>
              <a:t> a person took part in community-based non-work in a two week period</a:t>
            </a:r>
          </a:p>
          <a:p>
            <a:pPr lvl="0">
              <a:spcBef>
                <a:spcPts val="0"/>
              </a:spcBef>
              <a:buFont typeface="Arial" pitchFamily="34" charset="0"/>
              <a:buChar char="•"/>
            </a:pPr>
            <a:r>
              <a:rPr lang="en" sz="2000" dirty="0" smtClean="0">
                <a:solidFill>
                  <a:srgbClr val="434343"/>
                </a:solidFill>
                <a:latin typeface="Times New Roman"/>
                <a:ea typeface="Times New Roman"/>
                <a:cs typeface="Times New Roman"/>
                <a:sym typeface="Times New Roman"/>
              </a:rPr>
              <a:t> This means, there was no differentiation between someone that was in the community 1 hour in a 2 week period and a person that spend 30 hours engaged community</a:t>
            </a:r>
          </a:p>
          <a:p>
            <a:pPr lvl="0">
              <a:spcBef>
                <a:spcPts val="0"/>
              </a:spcBef>
              <a:buFont typeface="Arial" pitchFamily="34" charset="0"/>
              <a:buChar char="•"/>
            </a:pPr>
            <a:r>
              <a:rPr lang="en" sz="2000" dirty="0" smtClean="0">
                <a:solidFill>
                  <a:srgbClr val="434343"/>
                </a:solidFill>
                <a:latin typeface="Times New Roman"/>
                <a:ea typeface="Times New Roman"/>
                <a:cs typeface="Times New Roman"/>
                <a:sym typeface="Times New Roman"/>
              </a:rPr>
              <a:t>There also was no differentiation between someone on a large group outing, versus a person receiving an individualized service focused on building community membership</a:t>
            </a:r>
          </a:p>
          <a:p>
            <a:pPr lvl="0">
              <a:spcBef>
                <a:spcPts val="0"/>
              </a:spcBef>
              <a:buFont typeface="Arial" pitchFamily="34" charset="0"/>
              <a:buChar char="•"/>
            </a:pPr>
            <a:r>
              <a:rPr lang="en" sz="2000" dirty="0" smtClean="0">
                <a:solidFill>
                  <a:srgbClr val="434343"/>
                </a:solidFill>
                <a:latin typeface="Times New Roman"/>
                <a:ea typeface="Times New Roman"/>
                <a:cs typeface="Times New Roman"/>
                <a:sym typeface="Times New Roman"/>
              </a:rPr>
              <a:t>It’s important to have individual baseline data</a:t>
            </a:r>
            <a:endParaRPr lang="en" sz="2000" dirty="0">
              <a:solidFill>
                <a:srgbClr val="434343"/>
              </a:solidFill>
              <a:latin typeface="Times New Roman"/>
              <a:ea typeface="Times New Roman"/>
              <a:cs typeface="Times New Roman"/>
              <a:sym typeface="Times New Roman"/>
            </a:endParaRPr>
          </a:p>
          <a:p>
            <a:pPr lvl="0">
              <a:spcBef>
                <a:spcPts val="0"/>
              </a:spcBef>
              <a:buNone/>
            </a:pPr>
            <a:endParaRPr dirty="0">
              <a:solidFill>
                <a:srgbClr val="434343"/>
              </a:solidFill>
              <a:latin typeface="Georgia"/>
              <a:ea typeface="Georgia"/>
              <a:cs typeface="Georgia"/>
              <a:sym typeface="Georgia"/>
            </a:endParaRPr>
          </a:p>
        </p:txBody>
      </p:sp>
      <p:cxnSp>
        <p:nvCxnSpPr>
          <p:cNvPr id="70" name="Shape 70"/>
          <p:cNvCxnSpPr/>
          <p:nvPr/>
        </p:nvCxnSpPr>
        <p:spPr>
          <a:xfrm flipV="1">
            <a:off x="304800" y="819150"/>
            <a:ext cx="8610600" cy="7620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Tree>
    <p:extLst>
      <p:ext uri="{BB962C8B-B14F-4D97-AF65-F5344CB8AC3E}">
        <p14:creationId xmlns:p14="http://schemas.microsoft.com/office/powerpoint/2010/main" val="16834190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04800" y="146426"/>
            <a:ext cx="8520600" cy="572700"/>
          </a:xfrm>
          <a:prstGeom prst="rect">
            <a:avLst/>
          </a:prstGeom>
        </p:spPr>
        <p:txBody>
          <a:bodyPr lIns="91425" tIns="91425" rIns="91425" bIns="91425" anchor="t" anchorCtr="0">
            <a:noAutofit/>
          </a:bodyPr>
          <a:lstStyle/>
          <a:p>
            <a:pPr lvl="0">
              <a:spcBef>
                <a:spcPts val="0"/>
              </a:spcBef>
              <a:buNone/>
            </a:pPr>
            <a:r>
              <a:rPr lang="en" b="1" dirty="0" smtClean="0">
                <a:solidFill>
                  <a:srgbClr val="000000"/>
                </a:solidFill>
                <a:latin typeface="Georgia"/>
                <a:ea typeface="Georgia"/>
                <a:cs typeface="Georgia"/>
                <a:sym typeface="Georgia"/>
              </a:rPr>
              <a:t>Why is this specific data so important?</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381000" y="1276351"/>
            <a:ext cx="8116500" cy="3368724"/>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spcBef>
                <a:spcPts val="0"/>
              </a:spcBef>
              <a:buFont typeface="Arial" pitchFamily="34" charset="0"/>
              <a:buChar char="•"/>
            </a:pPr>
            <a:r>
              <a:rPr lang="en-US" dirty="0" smtClean="0">
                <a:solidFill>
                  <a:srgbClr val="434343"/>
                </a:solidFill>
                <a:latin typeface="Georgia"/>
                <a:ea typeface="Georgia"/>
                <a:cs typeface="Georgia"/>
                <a:sym typeface="Georgia"/>
              </a:rPr>
              <a:t>Good baseline data for each provider to aid in organizational transformation and/or individual person centered planning</a:t>
            </a:r>
          </a:p>
          <a:p>
            <a:pPr lvl="0">
              <a:spcBef>
                <a:spcPts val="0"/>
              </a:spcBef>
              <a:buFont typeface="Arial" pitchFamily="34" charset="0"/>
              <a:buChar char="•"/>
            </a:pPr>
            <a:r>
              <a:rPr lang="en-US" dirty="0" smtClean="0">
                <a:solidFill>
                  <a:srgbClr val="434343"/>
                </a:solidFill>
                <a:latin typeface="Georgia"/>
                <a:ea typeface="Georgia"/>
                <a:cs typeface="Georgia"/>
                <a:sym typeface="Georgia"/>
              </a:rPr>
              <a:t>Drill-down data as the state progresses toward CMS Final Rule compliance</a:t>
            </a:r>
          </a:p>
          <a:p>
            <a:pPr lvl="0">
              <a:spcBef>
                <a:spcPts val="0"/>
              </a:spcBef>
              <a:buFont typeface="Arial" pitchFamily="34" charset="0"/>
              <a:buChar char="•"/>
            </a:pPr>
            <a:r>
              <a:rPr lang="en-US" dirty="0" smtClean="0">
                <a:solidFill>
                  <a:srgbClr val="434343"/>
                </a:solidFill>
                <a:latin typeface="Georgia"/>
                <a:ea typeface="Georgia"/>
                <a:cs typeface="Georgia"/>
                <a:sym typeface="Georgia"/>
              </a:rPr>
              <a:t>A better understanding about how people are supported when they are NOT working</a:t>
            </a:r>
          </a:p>
          <a:p>
            <a:pPr lvl="0">
              <a:spcBef>
                <a:spcPts val="0"/>
              </a:spcBef>
              <a:buFont typeface="Arial" pitchFamily="34" charset="0"/>
              <a:buChar char="•"/>
            </a:pPr>
            <a:r>
              <a:rPr lang="en-US" dirty="0" smtClean="0">
                <a:solidFill>
                  <a:srgbClr val="434343"/>
                </a:solidFill>
                <a:latin typeface="Georgia"/>
                <a:ea typeface="Georgia"/>
                <a:cs typeface="Georgia"/>
                <a:sym typeface="Georgia"/>
              </a:rPr>
              <a:t>A better understanding about WHY someone isn’t spending time in integrated community settings (i.e. organizational or individual barriers)</a:t>
            </a:r>
            <a:endParaRPr dirty="0">
              <a:solidFill>
                <a:srgbClr val="434343"/>
              </a:solidFill>
              <a:latin typeface="Georgia"/>
              <a:ea typeface="Georgia"/>
              <a:cs typeface="Georgia"/>
              <a:sym typeface="Georgia"/>
            </a:endParaRPr>
          </a:p>
        </p:txBody>
      </p:sp>
      <p:cxnSp>
        <p:nvCxnSpPr>
          <p:cNvPr id="70" name="Shape 70"/>
          <p:cNvCxnSpPr/>
          <p:nvPr/>
        </p:nvCxnSpPr>
        <p:spPr>
          <a:xfrm flipV="1">
            <a:off x="304800" y="819150"/>
            <a:ext cx="8610600" cy="7620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Tree>
    <p:extLst>
      <p:ext uri="{BB962C8B-B14F-4D97-AF65-F5344CB8AC3E}">
        <p14:creationId xmlns:p14="http://schemas.microsoft.com/office/powerpoint/2010/main" val="37633132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04800" y="146426"/>
            <a:ext cx="8520600" cy="572700"/>
          </a:xfrm>
          <a:prstGeom prst="rect">
            <a:avLst/>
          </a:prstGeom>
        </p:spPr>
        <p:txBody>
          <a:bodyPr lIns="91425" tIns="91425" rIns="91425" bIns="91425" anchor="t" anchorCtr="0">
            <a:noAutofit/>
          </a:bodyPr>
          <a:lstStyle/>
          <a:p>
            <a:pPr lvl="0">
              <a:spcBef>
                <a:spcPts val="0"/>
              </a:spcBef>
              <a:buNone/>
            </a:pPr>
            <a:r>
              <a:rPr lang="en" b="1" dirty="0" smtClean="0">
                <a:solidFill>
                  <a:srgbClr val="000000"/>
                </a:solidFill>
                <a:latin typeface="Georgia"/>
                <a:ea typeface="Georgia"/>
                <a:cs typeface="Georgia"/>
                <a:sym typeface="Georgia"/>
              </a:rPr>
              <a:t>How was this definition developed?</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381000" y="1228675"/>
            <a:ext cx="8116500" cy="34164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spcBef>
                <a:spcPts val="0"/>
              </a:spcBef>
              <a:buFont typeface="Arial" pitchFamily="34" charset="0"/>
              <a:buChar char="•"/>
            </a:pPr>
            <a:r>
              <a:rPr lang="en-US" dirty="0" smtClean="0">
                <a:solidFill>
                  <a:srgbClr val="434343"/>
                </a:solidFill>
                <a:latin typeface="Georgia"/>
                <a:ea typeface="Georgia"/>
                <a:cs typeface="Georgia"/>
                <a:sym typeface="Georgia"/>
              </a:rPr>
              <a:t>National best practices in Community-Based Non-Work for people with disabilities</a:t>
            </a:r>
          </a:p>
          <a:p>
            <a:pPr lvl="0">
              <a:spcBef>
                <a:spcPts val="0"/>
              </a:spcBef>
              <a:buFont typeface="Arial" pitchFamily="34" charset="0"/>
              <a:buChar char="•"/>
            </a:pPr>
            <a:r>
              <a:rPr lang="en-US" dirty="0" smtClean="0">
                <a:solidFill>
                  <a:srgbClr val="434343"/>
                </a:solidFill>
                <a:latin typeface="Georgia"/>
                <a:ea typeface="Georgia"/>
                <a:cs typeface="Georgia"/>
                <a:sym typeface="Georgia"/>
              </a:rPr>
              <a:t>Through work with:</a:t>
            </a:r>
          </a:p>
          <a:p>
            <a:pPr lvl="2">
              <a:buFont typeface="Arial" pitchFamily="34" charset="0"/>
              <a:buChar char="•"/>
            </a:pPr>
            <a:r>
              <a:rPr lang="en-US" dirty="0" smtClean="0">
                <a:solidFill>
                  <a:srgbClr val="434343"/>
                </a:solidFill>
                <a:latin typeface="Georgia"/>
                <a:ea typeface="Georgia"/>
                <a:cs typeface="Georgia"/>
                <a:sym typeface="Georgia"/>
                <a:hlinkClick r:id="rId3"/>
              </a:rPr>
              <a:t>N</a:t>
            </a:r>
            <a:r>
              <a:rPr lang="en-US" dirty="0" smtClean="0">
                <a:hlinkClick r:id="rId3"/>
              </a:rPr>
              <a:t>ational Association of State Directors of Developmental Disabilities Services (</a:t>
            </a:r>
            <a:r>
              <a:rPr lang="en-US" b="1" dirty="0" smtClean="0">
                <a:hlinkClick r:id="rId3"/>
              </a:rPr>
              <a:t>NASDDDS</a:t>
            </a:r>
            <a:r>
              <a:rPr lang="en-US" dirty="0" smtClean="0">
                <a:hlinkClick r:id="rId3"/>
              </a:rPr>
              <a:t>) </a:t>
            </a:r>
            <a:endParaRPr lang="en-US" dirty="0" smtClean="0"/>
          </a:p>
          <a:p>
            <a:pPr lvl="2">
              <a:buFont typeface="Arial" pitchFamily="34" charset="0"/>
              <a:buChar char="•"/>
            </a:pPr>
            <a:r>
              <a:rPr lang="en-US" dirty="0" smtClean="0">
                <a:solidFill>
                  <a:srgbClr val="434343"/>
                </a:solidFill>
                <a:latin typeface="Georgia"/>
                <a:ea typeface="Georgia"/>
                <a:cs typeface="Georgia"/>
                <a:sym typeface="Georgia"/>
                <a:hlinkClick r:id="rId4"/>
              </a:rPr>
              <a:t>State Employment Leadership Network</a:t>
            </a:r>
            <a:endParaRPr lang="en-US" dirty="0" smtClean="0">
              <a:solidFill>
                <a:srgbClr val="434343"/>
              </a:solidFill>
              <a:latin typeface="Georgia"/>
              <a:ea typeface="Georgia"/>
              <a:cs typeface="Georgia"/>
              <a:sym typeface="Georgia"/>
            </a:endParaRPr>
          </a:p>
          <a:p>
            <a:pPr lvl="2">
              <a:buFont typeface="Arial" pitchFamily="34" charset="0"/>
              <a:buChar char="•"/>
            </a:pPr>
            <a:r>
              <a:rPr lang="en-US" dirty="0" smtClean="0">
                <a:solidFill>
                  <a:srgbClr val="434343"/>
                </a:solidFill>
                <a:latin typeface="Georgia"/>
                <a:ea typeface="Georgia"/>
                <a:cs typeface="Georgia"/>
                <a:sym typeface="Georgia"/>
                <a:hlinkClick r:id="rId5"/>
              </a:rPr>
              <a:t>Office of Disability Employment Policy’s Employment State Leadership Mentor Program  (ODEP EFSLMP)</a:t>
            </a:r>
            <a:endParaRPr lang="en-US" dirty="0" smtClean="0">
              <a:solidFill>
                <a:srgbClr val="434343"/>
              </a:solidFill>
              <a:latin typeface="Georgia"/>
              <a:ea typeface="Georgia"/>
              <a:cs typeface="Georgia"/>
              <a:sym typeface="Georgia"/>
            </a:endParaRPr>
          </a:p>
          <a:p>
            <a:pPr lvl="2">
              <a:buFont typeface="Arial" pitchFamily="34" charset="0"/>
              <a:buChar char="•"/>
            </a:pPr>
            <a:r>
              <a:rPr lang="en-US" dirty="0" smtClean="0">
                <a:solidFill>
                  <a:srgbClr val="434343"/>
                </a:solidFill>
                <a:latin typeface="Georgia"/>
                <a:ea typeface="Georgia"/>
                <a:cs typeface="Georgia"/>
                <a:sym typeface="Georgia"/>
                <a:hlinkClick r:id="rId6"/>
              </a:rPr>
              <a:t>HCBS Final Rule requirements</a:t>
            </a:r>
            <a:endParaRPr dirty="0">
              <a:solidFill>
                <a:srgbClr val="434343"/>
              </a:solidFill>
              <a:latin typeface="Georgia"/>
              <a:ea typeface="Georgia"/>
              <a:cs typeface="Georgia"/>
              <a:sym typeface="Georgia"/>
            </a:endParaRPr>
          </a:p>
        </p:txBody>
      </p:sp>
      <p:cxnSp>
        <p:nvCxnSpPr>
          <p:cNvPr id="70" name="Shape 70"/>
          <p:cNvCxnSpPr/>
          <p:nvPr/>
        </p:nvCxnSpPr>
        <p:spPr>
          <a:xfrm flipV="1">
            <a:off x="304800" y="819150"/>
            <a:ext cx="8610600" cy="7620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7">
            <a:alphaModFix/>
          </a:blip>
          <a:stretch>
            <a:fillRect/>
          </a:stretch>
        </p:blipFill>
        <p:spPr>
          <a:xfrm>
            <a:off x="7147275" y="3658300"/>
            <a:ext cx="2069024" cy="2069024"/>
          </a:xfrm>
          <a:prstGeom prst="rect">
            <a:avLst/>
          </a:prstGeom>
          <a:noFill/>
          <a:ln>
            <a:noFill/>
          </a:ln>
        </p:spPr>
      </p:pic>
    </p:spTree>
    <p:extLst>
      <p:ext uri="{BB962C8B-B14F-4D97-AF65-F5344CB8AC3E}">
        <p14:creationId xmlns:p14="http://schemas.microsoft.com/office/powerpoint/2010/main" val="37633132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04800" y="146426"/>
            <a:ext cx="8520600" cy="572700"/>
          </a:xfrm>
          <a:prstGeom prst="rect">
            <a:avLst/>
          </a:prstGeom>
        </p:spPr>
        <p:txBody>
          <a:bodyPr lIns="91425" tIns="91425" rIns="91425" bIns="91425" anchor="t" anchorCtr="0">
            <a:noAutofit/>
          </a:bodyPr>
          <a:lstStyle/>
          <a:p>
            <a:pPr lvl="0">
              <a:spcBef>
                <a:spcPts val="0"/>
              </a:spcBef>
              <a:buNone/>
            </a:pPr>
            <a:r>
              <a:rPr lang="en" sz="1800" b="1" dirty="0" smtClean="0">
                <a:solidFill>
                  <a:srgbClr val="000000"/>
                </a:solidFill>
                <a:latin typeface="Georgia"/>
                <a:ea typeface="Georgia"/>
                <a:cs typeface="Georgia"/>
                <a:sym typeface="Georgia"/>
              </a:rPr>
              <a:t>What if a person we support spends time in the community but, we don’t think it meets this definition?</a:t>
            </a:r>
            <a:endParaRPr lang="en" sz="1800"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381000" y="971550"/>
            <a:ext cx="8001000" cy="37338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r>
              <a:rPr lang="en-US" sz="1200" b="1" dirty="0" smtClean="0"/>
              <a:t>Some common ways to support someone who may be resistant to leaving a day program to spend time in integrated settings: </a:t>
            </a:r>
          </a:p>
          <a:p>
            <a:pPr lvl="0">
              <a:buFont typeface="Arial" pitchFamily="34" charset="0"/>
              <a:buChar char="•"/>
            </a:pPr>
            <a:r>
              <a:rPr lang="en-US" sz="1200" dirty="0" smtClean="0"/>
              <a:t>Allow the person to choose the activities, based on person-centered Discovery</a:t>
            </a:r>
          </a:p>
          <a:p>
            <a:pPr lvl="0">
              <a:buFont typeface="Arial" pitchFamily="34" charset="0"/>
              <a:buChar char="•"/>
            </a:pPr>
            <a:r>
              <a:rPr lang="en-US" sz="1200" dirty="0" smtClean="0"/>
              <a:t>Allow the person to choose the others that will also be participating</a:t>
            </a:r>
          </a:p>
          <a:p>
            <a:pPr lvl="0">
              <a:buFont typeface="Arial" pitchFamily="34" charset="0"/>
              <a:buChar char="•"/>
            </a:pPr>
            <a:r>
              <a:rPr lang="en-US" sz="1200" dirty="0" smtClean="0"/>
              <a:t>Get a long-term and/or favorite day program staff involved in providing support to the person in new community settings</a:t>
            </a:r>
          </a:p>
          <a:p>
            <a:pPr lvl="0">
              <a:buFont typeface="Arial" pitchFamily="34" charset="0"/>
              <a:buChar char="•"/>
            </a:pPr>
            <a:r>
              <a:rPr lang="en-US" sz="1200" dirty="0" smtClean="0"/>
              <a:t>Using person-centered planning, figure out a schedule that meets the person’s needs</a:t>
            </a:r>
          </a:p>
          <a:p>
            <a:pPr>
              <a:buFont typeface="Arial" pitchFamily="34" charset="0"/>
              <a:buChar char="•"/>
            </a:pPr>
            <a:r>
              <a:rPr lang="en-US" sz="1200" dirty="0" smtClean="0"/>
              <a:t>Using person-centered planning, spend time figuring out the qualities that  community settings need to have for the person to feel comfortable (i.e. does the person prefer quiet,  low-traffic areas? does the person prefer predictability and structure?, does the person need the ability to leave a setting when he/she becomes over stimulated?)</a:t>
            </a:r>
            <a:endParaRPr sz="1200" dirty="0">
              <a:solidFill>
                <a:srgbClr val="434343"/>
              </a:solidFill>
              <a:latin typeface="Georgia"/>
              <a:ea typeface="Georgia"/>
              <a:cs typeface="Georgia"/>
              <a:sym typeface="Georgia"/>
            </a:endParaRPr>
          </a:p>
        </p:txBody>
      </p:sp>
      <p:cxnSp>
        <p:nvCxnSpPr>
          <p:cNvPr id="70" name="Shape 70"/>
          <p:cNvCxnSpPr/>
          <p:nvPr/>
        </p:nvCxnSpPr>
        <p:spPr>
          <a:xfrm flipV="1">
            <a:off x="304800" y="819150"/>
            <a:ext cx="8610600" cy="7620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Tree>
    <p:extLst>
      <p:ext uri="{BB962C8B-B14F-4D97-AF65-F5344CB8AC3E}">
        <p14:creationId xmlns:p14="http://schemas.microsoft.com/office/powerpoint/2010/main" val="37633132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04800" y="146426"/>
            <a:ext cx="8520600" cy="572700"/>
          </a:xfrm>
          <a:prstGeom prst="rect">
            <a:avLst/>
          </a:prstGeom>
        </p:spPr>
        <p:txBody>
          <a:bodyPr lIns="91425" tIns="91425" rIns="91425" bIns="91425" anchor="t" anchorCtr="0">
            <a:noAutofit/>
          </a:bodyPr>
          <a:lstStyle/>
          <a:p>
            <a:pPr lvl="0">
              <a:spcBef>
                <a:spcPts val="0"/>
              </a:spcBef>
              <a:buNone/>
            </a:pPr>
            <a:r>
              <a:rPr lang="en" sz="1800" b="1" dirty="0" smtClean="0">
                <a:solidFill>
                  <a:srgbClr val="000000"/>
                </a:solidFill>
                <a:latin typeface="Georgia"/>
                <a:ea typeface="Georgia"/>
                <a:cs typeface="Georgia"/>
                <a:sym typeface="Georgia"/>
              </a:rPr>
              <a:t>What if I have technical questions about the data system?</a:t>
            </a:r>
            <a:endParaRPr lang="en" sz="1800"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381000" y="971550"/>
            <a:ext cx="8001000" cy="37338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a:buFont typeface="Arial" pitchFamily="34" charset="0"/>
              <a:buChar char="•"/>
            </a:pPr>
            <a:r>
              <a:rPr lang="en-US" sz="1200" b="1" dirty="0" smtClean="0">
                <a:solidFill>
                  <a:srgbClr val="434343"/>
                </a:solidFill>
                <a:latin typeface="Georgia"/>
                <a:ea typeface="Georgia"/>
                <a:cs typeface="Georgia"/>
                <a:sym typeface="Georgia"/>
              </a:rPr>
              <a:t>Find in-depth instructions here</a:t>
            </a:r>
            <a:r>
              <a:rPr lang="en-US" sz="1200" dirty="0" smtClean="0">
                <a:solidFill>
                  <a:srgbClr val="434343"/>
                </a:solidFill>
                <a:latin typeface="Georgia"/>
                <a:ea typeface="Georgia"/>
                <a:cs typeface="Georgia"/>
                <a:sym typeface="Georgia"/>
              </a:rPr>
              <a:t>: </a:t>
            </a:r>
            <a:r>
              <a:rPr lang="en-US" sz="1200" dirty="0" smtClean="0">
                <a:solidFill>
                  <a:srgbClr val="434343"/>
                </a:solidFill>
                <a:latin typeface="Georgia"/>
                <a:ea typeface="Georgia"/>
                <a:cs typeface="Georgia"/>
                <a:sym typeface="Georgia"/>
                <a:hlinkClick r:id="rId3"/>
              </a:rPr>
              <a:t>https://www.statedata.info/mdda/MDDA_Data_Instructions_2017.pdf</a:t>
            </a:r>
            <a:r>
              <a:rPr lang="en-US" sz="1200" dirty="0" smtClean="0">
                <a:solidFill>
                  <a:srgbClr val="434343"/>
                </a:solidFill>
                <a:latin typeface="Georgia"/>
                <a:ea typeface="Georgia"/>
                <a:cs typeface="Georgia"/>
                <a:sym typeface="Georgia"/>
              </a:rPr>
              <a:t> </a:t>
            </a:r>
          </a:p>
          <a:p>
            <a:pPr>
              <a:buFont typeface="Arial" pitchFamily="34" charset="0"/>
              <a:buChar char="•"/>
            </a:pPr>
            <a:r>
              <a:rPr lang="en-US" sz="1200" b="1" dirty="0" smtClean="0">
                <a:solidFill>
                  <a:srgbClr val="434343"/>
                </a:solidFill>
                <a:latin typeface="Georgia"/>
                <a:ea typeface="Georgia"/>
                <a:cs typeface="Georgia"/>
                <a:sym typeface="Georgia"/>
              </a:rPr>
              <a:t>Access FAQ</a:t>
            </a:r>
            <a:r>
              <a:rPr lang="en-US" sz="1200" dirty="0" smtClean="0">
                <a:solidFill>
                  <a:srgbClr val="434343"/>
                </a:solidFill>
                <a:latin typeface="Georgia"/>
                <a:ea typeface="Georgia"/>
                <a:cs typeface="Georgia"/>
                <a:sym typeface="Georgia"/>
              </a:rPr>
              <a:t> by going to </a:t>
            </a:r>
            <a:r>
              <a:rPr lang="en-US" sz="1200" dirty="0" smtClean="0">
                <a:solidFill>
                  <a:srgbClr val="434343"/>
                </a:solidFill>
                <a:latin typeface="Georgia"/>
                <a:ea typeface="Georgia"/>
                <a:cs typeface="Georgia"/>
                <a:sym typeface="Georgia"/>
                <a:hlinkClick r:id="rId4"/>
              </a:rPr>
              <a:t>https://www.statedata.info/mdda/Maryland_DDA_FAQ_2016.pdf</a:t>
            </a:r>
            <a:endParaRPr lang="en-US" sz="1200" dirty="0" smtClean="0">
              <a:solidFill>
                <a:srgbClr val="434343"/>
              </a:solidFill>
              <a:latin typeface="Georgia"/>
              <a:ea typeface="Georgia"/>
              <a:cs typeface="Georgia"/>
              <a:sym typeface="Georgia"/>
            </a:endParaRPr>
          </a:p>
          <a:p>
            <a:pPr>
              <a:buFont typeface="Arial" pitchFamily="34" charset="0"/>
              <a:buChar char="•"/>
            </a:pPr>
            <a:r>
              <a:rPr lang="en-US" sz="1200" b="1" dirty="0" smtClean="0">
                <a:solidFill>
                  <a:srgbClr val="434343"/>
                </a:solidFill>
                <a:latin typeface="Georgia"/>
                <a:ea typeface="Georgia"/>
                <a:cs typeface="Georgia"/>
                <a:sym typeface="Georgia"/>
              </a:rPr>
              <a:t>Access DDA’s Employment First Page </a:t>
            </a:r>
            <a:r>
              <a:rPr lang="en-US" sz="1200" dirty="0" smtClean="0">
                <a:solidFill>
                  <a:srgbClr val="434343"/>
                </a:solidFill>
                <a:latin typeface="Georgia"/>
                <a:ea typeface="Georgia"/>
                <a:cs typeface="Georgia"/>
                <a:sym typeface="Georgia"/>
                <a:hlinkClick r:id="rId5"/>
              </a:rPr>
              <a:t>https</a:t>
            </a:r>
            <a:r>
              <a:rPr lang="en-US" sz="1200" dirty="0">
                <a:solidFill>
                  <a:srgbClr val="434343"/>
                </a:solidFill>
                <a:latin typeface="Georgia"/>
                <a:ea typeface="Georgia"/>
                <a:cs typeface="Georgia"/>
                <a:sym typeface="Georgia"/>
                <a:hlinkClick r:id="rId5"/>
              </a:rPr>
              <a:t>://</a:t>
            </a:r>
            <a:r>
              <a:rPr lang="en-US" sz="1200" dirty="0" smtClean="0">
                <a:solidFill>
                  <a:srgbClr val="434343"/>
                </a:solidFill>
                <a:latin typeface="Georgia"/>
                <a:ea typeface="Georgia"/>
                <a:cs typeface="Georgia"/>
                <a:sym typeface="Georgia"/>
                <a:hlinkClick r:id="rId5"/>
              </a:rPr>
              <a:t>dda.health.maryland.gov/Pages/employment.aspx</a:t>
            </a:r>
            <a:r>
              <a:rPr lang="en-US" sz="1200" dirty="0" smtClean="0">
                <a:solidFill>
                  <a:srgbClr val="434343"/>
                </a:solidFill>
                <a:latin typeface="Georgia"/>
                <a:ea typeface="Georgia"/>
                <a:cs typeface="Georgia"/>
                <a:sym typeface="Georgia"/>
              </a:rPr>
              <a:t> </a:t>
            </a:r>
          </a:p>
          <a:p>
            <a:pPr>
              <a:buFont typeface="Arial" pitchFamily="34" charset="0"/>
              <a:buChar char="•"/>
            </a:pPr>
            <a:r>
              <a:rPr lang="en-US" sz="1200" b="1" dirty="0" smtClean="0">
                <a:solidFill>
                  <a:srgbClr val="434343"/>
                </a:solidFill>
                <a:latin typeface="Georgia"/>
                <a:ea typeface="Georgia"/>
                <a:cs typeface="Georgia"/>
                <a:sym typeface="Georgia"/>
              </a:rPr>
              <a:t> For technical questions  about the system email:</a:t>
            </a:r>
          </a:p>
          <a:p>
            <a:pPr marL="171450" indent="-171450">
              <a:lnSpc>
                <a:spcPct val="100000"/>
              </a:lnSpc>
              <a:spcAft>
                <a:spcPts val="0"/>
              </a:spcAft>
              <a:buFont typeface="Courier New" panose="02070309020205020404" pitchFamily="49" charset="0"/>
              <a:buChar char="o"/>
            </a:pPr>
            <a:r>
              <a:rPr lang="en-US" sz="1200" b="1" dirty="0" smtClean="0">
                <a:solidFill>
                  <a:srgbClr val="434343"/>
                </a:solidFill>
                <a:latin typeface="Georgia"/>
                <a:ea typeface="Georgia"/>
                <a:cs typeface="Georgia"/>
                <a:sym typeface="Georgia"/>
              </a:rPr>
              <a:t>Primary contact:</a:t>
            </a:r>
            <a:r>
              <a:rPr lang="en-US" sz="1200" dirty="0" smtClean="0">
                <a:solidFill>
                  <a:srgbClr val="434343"/>
                </a:solidFill>
                <a:latin typeface="Georgia"/>
                <a:ea typeface="Georgia"/>
                <a:cs typeface="Georgia"/>
                <a:sym typeface="Georgia"/>
              </a:rPr>
              <a:t> John Shepard (ICI </a:t>
            </a:r>
            <a:r>
              <a:rPr lang="en-US" sz="1200" dirty="0" err="1" smtClean="0">
                <a:solidFill>
                  <a:srgbClr val="434343"/>
                </a:solidFill>
                <a:latin typeface="Georgia"/>
                <a:ea typeface="Georgia"/>
                <a:cs typeface="Georgia"/>
                <a:sym typeface="Georgia"/>
              </a:rPr>
              <a:t>Umass</a:t>
            </a:r>
            <a:r>
              <a:rPr lang="en-US" sz="1200" dirty="0" smtClean="0">
                <a:solidFill>
                  <a:srgbClr val="434343"/>
                </a:solidFill>
                <a:latin typeface="Georgia"/>
                <a:ea typeface="Georgia"/>
                <a:cs typeface="Georgia"/>
                <a:sym typeface="Georgia"/>
              </a:rPr>
              <a:t> Boston)  </a:t>
            </a:r>
            <a:r>
              <a:rPr lang="en-US" sz="1200" dirty="0" smtClean="0">
                <a:solidFill>
                  <a:srgbClr val="434343"/>
                </a:solidFill>
                <a:latin typeface="Georgia"/>
                <a:ea typeface="Georgia"/>
                <a:cs typeface="Georgia"/>
                <a:sym typeface="Georgia"/>
                <a:hlinkClick r:id="rId6"/>
              </a:rPr>
              <a:t>John.Shepard@umb.edu</a:t>
            </a:r>
            <a:r>
              <a:rPr lang="en-US" sz="1200" dirty="0" smtClean="0">
                <a:solidFill>
                  <a:srgbClr val="434343"/>
                </a:solidFill>
                <a:latin typeface="Georgia"/>
                <a:ea typeface="Georgia"/>
                <a:cs typeface="Georgia"/>
                <a:sym typeface="Georgia"/>
              </a:rPr>
              <a:t> </a:t>
            </a:r>
          </a:p>
          <a:p>
            <a:pPr marL="171450" indent="-171450">
              <a:lnSpc>
                <a:spcPct val="100000"/>
              </a:lnSpc>
              <a:spcAft>
                <a:spcPts val="0"/>
              </a:spcAft>
              <a:buFont typeface="Courier New" panose="02070309020205020404" pitchFamily="49" charset="0"/>
              <a:buChar char="o"/>
            </a:pPr>
            <a:r>
              <a:rPr lang="en-US" sz="1200" b="1" dirty="0" smtClean="0">
                <a:solidFill>
                  <a:srgbClr val="434343"/>
                </a:solidFill>
                <a:latin typeface="Georgia"/>
                <a:ea typeface="Georgia"/>
                <a:cs typeface="Georgia"/>
                <a:sym typeface="Georgia"/>
              </a:rPr>
              <a:t>Secondary contact</a:t>
            </a:r>
            <a:r>
              <a:rPr lang="en-US" sz="1200" dirty="0" smtClean="0">
                <a:solidFill>
                  <a:srgbClr val="434343"/>
                </a:solidFill>
                <a:latin typeface="Georgia"/>
                <a:ea typeface="Georgia"/>
                <a:cs typeface="Georgia"/>
                <a:sym typeface="Georgia"/>
              </a:rPr>
              <a:t>: Agnes </a:t>
            </a:r>
            <a:r>
              <a:rPr lang="en-US" sz="1200" dirty="0" err="1" smtClean="0">
                <a:solidFill>
                  <a:srgbClr val="434343"/>
                </a:solidFill>
                <a:latin typeface="Georgia"/>
                <a:ea typeface="Georgia"/>
                <a:cs typeface="Georgia"/>
                <a:sym typeface="Georgia"/>
              </a:rPr>
              <a:t>Zalewska</a:t>
            </a:r>
            <a:r>
              <a:rPr lang="en-US" sz="1200" dirty="0" smtClean="0">
                <a:solidFill>
                  <a:srgbClr val="434343"/>
                </a:solidFill>
                <a:latin typeface="Georgia"/>
                <a:ea typeface="Georgia"/>
                <a:cs typeface="Georgia"/>
                <a:sym typeface="Georgia"/>
              </a:rPr>
              <a:t> (ICI </a:t>
            </a:r>
            <a:r>
              <a:rPr lang="en-US" sz="1200" dirty="0" err="1" smtClean="0">
                <a:solidFill>
                  <a:srgbClr val="434343"/>
                </a:solidFill>
                <a:latin typeface="Georgia"/>
                <a:ea typeface="Georgia"/>
                <a:cs typeface="Georgia"/>
                <a:sym typeface="Georgia"/>
              </a:rPr>
              <a:t>Umass</a:t>
            </a:r>
            <a:r>
              <a:rPr lang="en-US" sz="1200" dirty="0" smtClean="0">
                <a:solidFill>
                  <a:srgbClr val="434343"/>
                </a:solidFill>
                <a:latin typeface="Georgia"/>
                <a:ea typeface="Georgia"/>
                <a:cs typeface="Georgia"/>
                <a:sym typeface="Georgia"/>
              </a:rPr>
              <a:t> Boston) </a:t>
            </a:r>
            <a:r>
              <a:rPr lang="en-US" sz="1200" dirty="0">
                <a:solidFill>
                  <a:srgbClr val="434343"/>
                </a:solidFill>
                <a:latin typeface="Georgia"/>
                <a:ea typeface="Georgia"/>
                <a:cs typeface="Georgia"/>
                <a:sym typeface="Georgia"/>
              </a:rPr>
              <a:t> </a:t>
            </a:r>
            <a:r>
              <a:rPr lang="en-US" sz="1200" dirty="0" smtClean="0">
                <a:solidFill>
                  <a:srgbClr val="434343"/>
                </a:solidFill>
                <a:latin typeface="Georgia"/>
                <a:ea typeface="Georgia"/>
                <a:cs typeface="Georgia"/>
                <a:sym typeface="Georgia"/>
              </a:rPr>
              <a:t> </a:t>
            </a:r>
            <a:r>
              <a:rPr lang="en-US" sz="1200" dirty="0" smtClean="0">
                <a:solidFill>
                  <a:srgbClr val="434343"/>
                </a:solidFill>
                <a:latin typeface="Georgia"/>
                <a:ea typeface="Georgia"/>
                <a:cs typeface="Georgia"/>
                <a:sym typeface="Georgia"/>
                <a:hlinkClick r:id="rId7"/>
              </a:rPr>
              <a:t>Agnes.Zalewska@umb.edu</a:t>
            </a:r>
            <a:r>
              <a:rPr lang="en-US" sz="1200" dirty="0" smtClean="0">
                <a:solidFill>
                  <a:srgbClr val="434343"/>
                </a:solidFill>
                <a:latin typeface="Georgia"/>
                <a:ea typeface="Georgia"/>
                <a:cs typeface="Georgia"/>
                <a:sym typeface="Georgia"/>
              </a:rPr>
              <a:t> </a:t>
            </a:r>
          </a:p>
          <a:p>
            <a:pPr marL="171450" indent="-171450">
              <a:buFont typeface="Courier New" panose="02070309020205020404" pitchFamily="49" charset="0"/>
              <a:buChar char="o"/>
            </a:pPr>
            <a:endParaRPr lang="en-US" sz="1200" dirty="0" smtClean="0">
              <a:solidFill>
                <a:srgbClr val="434343"/>
              </a:solidFill>
              <a:latin typeface="Georgia"/>
              <a:ea typeface="Georgia"/>
              <a:cs typeface="Georgia"/>
              <a:sym typeface="Georgia"/>
            </a:endParaRPr>
          </a:p>
          <a:p>
            <a:pPr>
              <a:buFont typeface="Arial" pitchFamily="34" charset="0"/>
              <a:buChar char="•"/>
            </a:pPr>
            <a:r>
              <a:rPr lang="en-US" sz="1200" b="1" dirty="0" smtClean="0">
                <a:solidFill>
                  <a:srgbClr val="434343"/>
                </a:solidFill>
                <a:latin typeface="Georgia"/>
                <a:ea typeface="Georgia"/>
                <a:cs typeface="Georgia"/>
                <a:sym typeface="Georgia"/>
              </a:rPr>
              <a:t>Other questions or problems email</a:t>
            </a:r>
            <a:r>
              <a:rPr lang="en-US" sz="1200" dirty="0" smtClean="0">
                <a:solidFill>
                  <a:srgbClr val="434343"/>
                </a:solidFill>
                <a:latin typeface="Georgia"/>
                <a:ea typeface="Georgia"/>
                <a:cs typeface="Georgia"/>
                <a:sym typeface="Georgia"/>
              </a:rPr>
              <a:t>:</a:t>
            </a:r>
          </a:p>
          <a:p>
            <a:pPr>
              <a:lnSpc>
                <a:spcPct val="100000"/>
              </a:lnSpc>
              <a:spcAft>
                <a:spcPts val="0"/>
              </a:spcAft>
            </a:pPr>
            <a:r>
              <a:rPr lang="en-US" sz="1200" dirty="0" smtClean="0">
                <a:solidFill>
                  <a:srgbClr val="434343"/>
                </a:solidFill>
                <a:latin typeface="Georgia"/>
                <a:ea typeface="Georgia"/>
                <a:cs typeface="Georgia"/>
                <a:sym typeface="Georgia"/>
              </a:rPr>
              <a:t>Staci Jones</a:t>
            </a:r>
          </a:p>
          <a:p>
            <a:pPr>
              <a:lnSpc>
                <a:spcPct val="100000"/>
              </a:lnSpc>
              <a:spcAft>
                <a:spcPts val="0"/>
              </a:spcAft>
            </a:pPr>
            <a:r>
              <a:rPr lang="en-US" sz="1200" dirty="0" smtClean="0">
                <a:solidFill>
                  <a:srgbClr val="434343"/>
                </a:solidFill>
                <a:latin typeface="Georgia"/>
                <a:ea typeface="Georgia"/>
                <a:cs typeface="Georgia"/>
                <a:sym typeface="Georgia"/>
              </a:rPr>
              <a:t>Statewide Career and Employment Services Coordinator</a:t>
            </a:r>
          </a:p>
          <a:p>
            <a:pPr>
              <a:lnSpc>
                <a:spcPct val="100000"/>
              </a:lnSpc>
              <a:spcAft>
                <a:spcPts val="0"/>
              </a:spcAft>
            </a:pPr>
            <a:r>
              <a:rPr lang="en-US" sz="1200" dirty="0" smtClean="0">
                <a:solidFill>
                  <a:srgbClr val="434343"/>
                </a:solidFill>
                <a:latin typeface="Georgia"/>
                <a:ea typeface="Georgia"/>
                <a:cs typeface="Georgia"/>
                <a:sym typeface="Georgia"/>
              </a:rPr>
              <a:t>Developmental Disabilities Administration</a:t>
            </a:r>
          </a:p>
          <a:p>
            <a:r>
              <a:rPr lang="en-US" sz="1200" dirty="0" smtClean="0">
                <a:solidFill>
                  <a:srgbClr val="434343"/>
                </a:solidFill>
                <a:latin typeface="Georgia"/>
                <a:ea typeface="Georgia"/>
                <a:cs typeface="Georgia"/>
                <a:sym typeface="Georgia"/>
                <a:hlinkClick r:id="rId8"/>
              </a:rPr>
              <a:t>Staci.Jones@maryland.gov</a:t>
            </a:r>
            <a:r>
              <a:rPr lang="en-US" sz="1200" dirty="0" smtClean="0">
                <a:solidFill>
                  <a:srgbClr val="434343"/>
                </a:solidFill>
                <a:latin typeface="Georgia"/>
                <a:ea typeface="Georgia"/>
                <a:cs typeface="Georgia"/>
                <a:sym typeface="Georgia"/>
              </a:rPr>
              <a:t> </a:t>
            </a:r>
            <a:endParaRPr sz="1200" dirty="0">
              <a:solidFill>
                <a:srgbClr val="434343"/>
              </a:solidFill>
              <a:latin typeface="Georgia"/>
              <a:ea typeface="Georgia"/>
              <a:cs typeface="Georgia"/>
              <a:sym typeface="Georgia"/>
            </a:endParaRPr>
          </a:p>
        </p:txBody>
      </p:sp>
      <p:cxnSp>
        <p:nvCxnSpPr>
          <p:cNvPr id="70" name="Shape 70"/>
          <p:cNvCxnSpPr/>
          <p:nvPr/>
        </p:nvCxnSpPr>
        <p:spPr>
          <a:xfrm flipV="1">
            <a:off x="304800" y="819150"/>
            <a:ext cx="8610600" cy="7620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9">
            <a:alphaModFix/>
          </a:blip>
          <a:stretch>
            <a:fillRect/>
          </a:stretch>
        </p:blipFill>
        <p:spPr>
          <a:xfrm>
            <a:off x="7147275" y="3658300"/>
            <a:ext cx="2069024" cy="2069024"/>
          </a:xfrm>
          <a:prstGeom prst="rect">
            <a:avLst/>
          </a:prstGeom>
          <a:noFill/>
          <a:ln>
            <a:noFill/>
          </a:ln>
        </p:spPr>
      </p:pic>
    </p:spTree>
    <p:extLst>
      <p:ext uri="{BB962C8B-B14F-4D97-AF65-F5344CB8AC3E}">
        <p14:creationId xmlns:p14="http://schemas.microsoft.com/office/powerpoint/2010/main" val="3763313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04800" y="146426"/>
            <a:ext cx="8520600" cy="572700"/>
          </a:xfrm>
          <a:prstGeom prst="rect">
            <a:avLst/>
          </a:prstGeom>
        </p:spPr>
        <p:txBody>
          <a:bodyPr lIns="91425" tIns="91425" rIns="91425" bIns="91425" anchor="t" anchorCtr="0">
            <a:noAutofit/>
          </a:bodyPr>
          <a:lstStyle/>
          <a:p>
            <a:pPr lvl="0">
              <a:spcBef>
                <a:spcPts val="0"/>
              </a:spcBef>
              <a:buNone/>
            </a:pPr>
            <a:r>
              <a:rPr lang="en" sz="1800" b="1" dirty="0" smtClean="0">
                <a:solidFill>
                  <a:srgbClr val="000000"/>
                </a:solidFill>
                <a:latin typeface="Georgia"/>
                <a:ea typeface="Georgia"/>
                <a:cs typeface="Georgia"/>
                <a:sym typeface="Georgia"/>
              </a:rPr>
              <a:t>Other helpful resources</a:t>
            </a:r>
            <a:endParaRPr lang="en" sz="1800"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381000" y="971550"/>
            <a:ext cx="8001000" cy="3733800"/>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a:buFont typeface="Arial" pitchFamily="34" charset="0"/>
              <a:buChar char="•"/>
            </a:pPr>
            <a:r>
              <a:rPr lang="en-US" sz="1200" b="1" dirty="0" smtClean="0">
                <a:solidFill>
                  <a:srgbClr val="434343"/>
                </a:solidFill>
                <a:latin typeface="Georgia"/>
                <a:ea typeface="Georgia"/>
                <a:cs typeface="Georgia"/>
                <a:sym typeface="Georgia"/>
              </a:rPr>
              <a:t>Ensuring Excellence in Community Based </a:t>
            </a:r>
            <a:r>
              <a:rPr lang="en-US" sz="1200" b="1" dirty="0">
                <a:solidFill>
                  <a:srgbClr val="434343"/>
                </a:solidFill>
                <a:latin typeface="Georgia"/>
                <a:ea typeface="Georgia"/>
                <a:cs typeface="Georgia"/>
                <a:sym typeface="Georgia"/>
              </a:rPr>
              <a:t>Day Supports </a:t>
            </a:r>
            <a:r>
              <a:rPr lang="en-US" sz="1200" dirty="0">
                <a:solidFill>
                  <a:srgbClr val="434343"/>
                </a:solidFill>
                <a:latin typeface="Georgia"/>
                <a:ea typeface="Georgia"/>
                <a:cs typeface="Georgia"/>
                <a:sym typeface="Georgia"/>
                <a:hlinkClick r:id="rId3"/>
              </a:rPr>
              <a:t>http://</a:t>
            </a:r>
            <a:r>
              <a:rPr lang="en-US" sz="1200" dirty="0" smtClean="0">
                <a:solidFill>
                  <a:srgbClr val="434343"/>
                </a:solidFill>
                <a:latin typeface="Georgia"/>
                <a:ea typeface="Georgia"/>
                <a:cs typeface="Georgia"/>
                <a:sym typeface="Georgia"/>
                <a:hlinkClick r:id="rId3"/>
              </a:rPr>
              <a:t>employmentfirstma.org/files/DDS_CBDS_web_F.pdf</a:t>
            </a:r>
            <a:r>
              <a:rPr lang="en-US" sz="1200" dirty="0" smtClean="0">
                <a:solidFill>
                  <a:srgbClr val="434343"/>
                </a:solidFill>
                <a:latin typeface="Georgia"/>
                <a:ea typeface="Georgia"/>
                <a:cs typeface="Georgia"/>
                <a:sym typeface="Georgia"/>
              </a:rPr>
              <a:t> </a:t>
            </a:r>
          </a:p>
          <a:p>
            <a:pPr>
              <a:buFont typeface="Arial" pitchFamily="34" charset="0"/>
              <a:buChar char="•"/>
            </a:pPr>
            <a:r>
              <a:rPr lang="en-US" sz="1200" b="1" dirty="0" smtClean="0">
                <a:solidFill>
                  <a:srgbClr val="434343"/>
                </a:solidFill>
                <a:latin typeface="Georgia"/>
                <a:ea typeface="Georgia"/>
                <a:cs typeface="Georgia"/>
                <a:sym typeface="Georgia"/>
              </a:rPr>
              <a:t>Connecting People with Disabilities and </a:t>
            </a:r>
            <a:r>
              <a:rPr lang="en-US" sz="1200" b="1" dirty="0">
                <a:solidFill>
                  <a:srgbClr val="434343"/>
                </a:solidFill>
                <a:latin typeface="Georgia"/>
                <a:ea typeface="Georgia"/>
                <a:cs typeface="Georgia"/>
                <a:sym typeface="Georgia"/>
              </a:rPr>
              <a:t>Community Members </a:t>
            </a:r>
            <a:r>
              <a:rPr lang="en-US" sz="1200" dirty="0">
                <a:solidFill>
                  <a:srgbClr val="434343"/>
                </a:solidFill>
                <a:latin typeface="Georgia"/>
                <a:ea typeface="Georgia"/>
                <a:cs typeface="Georgia"/>
                <a:sym typeface="Georgia"/>
                <a:hlinkClick r:id="rId4"/>
              </a:rPr>
              <a:t>https://</a:t>
            </a:r>
            <a:r>
              <a:rPr lang="en-US" sz="1200" dirty="0" smtClean="0">
                <a:solidFill>
                  <a:srgbClr val="434343"/>
                </a:solidFill>
                <a:latin typeface="Georgia"/>
                <a:ea typeface="Georgia"/>
                <a:cs typeface="Georgia"/>
                <a:sym typeface="Georgia"/>
                <a:hlinkClick r:id="rId4"/>
              </a:rPr>
              <a:t>ici.umn.edu/products/docs/Friends_manual.pdf</a:t>
            </a:r>
            <a:r>
              <a:rPr lang="en-US" sz="1200" dirty="0" smtClean="0">
                <a:solidFill>
                  <a:srgbClr val="434343"/>
                </a:solidFill>
                <a:latin typeface="Georgia"/>
                <a:ea typeface="Georgia"/>
                <a:cs typeface="Georgia"/>
                <a:sym typeface="Georgia"/>
              </a:rPr>
              <a:t> </a:t>
            </a:r>
          </a:p>
          <a:p>
            <a:pPr>
              <a:buFont typeface="Arial" pitchFamily="34" charset="0"/>
              <a:buChar char="•"/>
            </a:pPr>
            <a:r>
              <a:rPr lang="en-US" sz="1200" b="1" dirty="0">
                <a:solidFill>
                  <a:srgbClr val="434343"/>
                </a:solidFill>
                <a:latin typeface="Georgia"/>
                <a:ea typeface="Georgia"/>
                <a:cs typeface="Georgia"/>
                <a:sym typeface="Georgia"/>
              </a:rPr>
              <a:t>The Lead Center  </a:t>
            </a:r>
            <a:r>
              <a:rPr lang="en-US" sz="1200" dirty="0">
                <a:solidFill>
                  <a:srgbClr val="434343"/>
                </a:solidFill>
                <a:latin typeface="Georgia"/>
                <a:ea typeface="Georgia"/>
                <a:cs typeface="Georgia"/>
                <a:sym typeface="Georgia"/>
                <a:hlinkClick r:id="rId5"/>
              </a:rPr>
              <a:t>http://</a:t>
            </a:r>
            <a:r>
              <a:rPr lang="en-US" sz="1200" dirty="0" smtClean="0">
                <a:solidFill>
                  <a:srgbClr val="434343"/>
                </a:solidFill>
                <a:latin typeface="Georgia"/>
                <a:ea typeface="Georgia"/>
                <a:cs typeface="Georgia"/>
                <a:sym typeface="Georgia"/>
                <a:hlinkClick r:id="rId5"/>
              </a:rPr>
              <a:t>www.leadcenter.org/customized-employment/discovery</a:t>
            </a:r>
            <a:r>
              <a:rPr lang="en-US" sz="1200" dirty="0" smtClean="0">
                <a:solidFill>
                  <a:srgbClr val="434343"/>
                </a:solidFill>
                <a:latin typeface="Georgia"/>
                <a:ea typeface="Georgia"/>
                <a:cs typeface="Georgia"/>
                <a:sym typeface="Georgia"/>
              </a:rPr>
              <a:t> </a:t>
            </a:r>
          </a:p>
          <a:p>
            <a:pPr>
              <a:buFont typeface="Arial" pitchFamily="34" charset="0"/>
              <a:buChar char="•"/>
            </a:pPr>
            <a:r>
              <a:rPr lang="en-US" sz="1200" b="1" dirty="0" smtClean="0">
                <a:solidFill>
                  <a:srgbClr val="434343"/>
                </a:solidFill>
                <a:latin typeface="Georgia"/>
                <a:ea typeface="Georgia"/>
                <a:cs typeface="Georgia"/>
                <a:sym typeface="Georgia"/>
              </a:rPr>
              <a:t>Tools for Charting </a:t>
            </a:r>
            <a:r>
              <a:rPr lang="en-US" sz="1200" b="1" dirty="0">
                <a:solidFill>
                  <a:srgbClr val="434343"/>
                </a:solidFill>
                <a:latin typeface="Georgia"/>
                <a:ea typeface="Georgia"/>
                <a:cs typeface="Georgia"/>
                <a:sym typeface="Georgia"/>
              </a:rPr>
              <a:t>the Life Course </a:t>
            </a:r>
            <a:r>
              <a:rPr lang="en-US" sz="1200" dirty="0">
                <a:solidFill>
                  <a:srgbClr val="434343"/>
                </a:solidFill>
                <a:latin typeface="Georgia"/>
                <a:ea typeface="Georgia"/>
                <a:cs typeface="Georgia"/>
                <a:sym typeface="Georgia"/>
                <a:hlinkClick r:id="rId6"/>
              </a:rPr>
              <a:t>http://www.lifecoursetools.com/principles/integrated-supports</a:t>
            </a:r>
            <a:r>
              <a:rPr lang="en-US" sz="1200" dirty="0" smtClean="0">
                <a:solidFill>
                  <a:srgbClr val="434343"/>
                </a:solidFill>
                <a:latin typeface="Georgia"/>
                <a:ea typeface="Georgia"/>
                <a:cs typeface="Georgia"/>
                <a:sym typeface="Georgia"/>
                <a:hlinkClick r:id="rId6"/>
              </a:rPr>
              <a:t>/</a:t>
            </a:r>
            <a:r>
              <a:rPr lang="en-US" sz="1200" dirty="0" smtClean="0">
                <a:solidFill>
                  <a:srgbClr val="434343"/>
                </a:solidFill>
                <a:latin typeface="Georgia"/>
                <a:ea typeface="Georgia"/>
                <a:cs typeface="Georgia"/>
                <a:sym typeface="Georgia"/>
              </a:rPr>
              <a:t> </a:t>
            </a:r>
            <a:endParaRPr lang="en-US" sz="1200" dirty="0">
              <a:solidFill>
                <a:srgbClr val="434343"/>
              </a:solidFill>
              <a:latin typeface="Georgia"/>
              <a:ea typeface="Georgia"/>
              <a:cs typeface="Georgia"/>
              <a:sym typeface="Georgia"/>
            </a:endParaRPr>
          </a:p>
          <a:p>
            <a:pPr>
              <a:buFont typeface="Arial" pitchFamily="34" charset="0"/>
              <a:buChar char="•"/>
            </a:pPr>
            <a:endParaRPr sz="1200" dirty="0">
              <a:solidFill>
                <a:srgbClr val="434343"/>
              </a:solidFill>
              <a:latin typeface="Georgia"/>
              <a:ea typeface="Georgia"/>
              <a:cs typeface="Georgia"/>
              <a:sym typeface="Georgia"/>
            </a:endParaRPr>
          </a:p>
        </p:txBody>
      </p:sp>
      <p:cxnSp>
        <p:nvCxnSpPr>
          <p:cNvPr id="70" name="Shape 70"/>
          <p:cNvCxnSpPr/>
          <p:nvPr/>
        </p:nvCxnSpPr>
        <p:spPr>
          <a:xfrm flipV="1">
            <a:off x="304800" y="819150"/>
            <a:ext cx="8610600" cy="7620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7">
            <a:alphaModFix/>
          </a:blip>
          <a:stretch>
            <a:fillRect/>
          </a:stretch>
        </p:blipFill>
        <p:spPr>
          <a:xfrm>
            <a:off x="7147275" y="3658300"/>
            <a:ext cx="2069024" cy="2069024"/>
          </a:xfrm>
          <a:prstGeom prst="rect">
            <a:avLst/>
          </a:prstGeom>
          <a:noFill/>
          <a:ln>
            <a:noFill/>
          </a:ln>
        </p:spPr>
      </p:pic>
    </p:spTree>
    <p:extLst>
      <p:ext uri="{BB962C8B-B14F-4D97-AF65-F5344CB8AC3E}">
        <p14:creationId xmlns:p14="http://schemas.microsoft.com/office/powerpoint/2010/main" val="2814592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04800" y="146426"/>
            <a:ext cx="8520600" cy="572700"/>
          </a:xfrm>
          <a:prstGeom prst="rect">
            <a:avLst/>
          </a:prstGeom>
        </p:spPr>
        <p:txBody>
          <a:bodyPr lIns="91425" tIns="91425" rIns="91425" bIns="91425" anchor="t" anchorCtr="0">
            <a:noAutofit/>
          </a:bodyPr>
          <a:lstStyle/>
          <a:p>
            <a:pPr lvl="0">
              <a:spcBef>
                <a:spcPts val="0"/>
              </a:spcBef>
              <a:buNone/>
            </a:pPr>
            <a:r>
              <a:rPr lang="en" b="1" dirty="0" smtClean="0">
                <a:solidFill>
                  <a:srgbClr val="000000"/>
                </a:solidFill>
                <a:latin typeface="Georgia"/>
                <a:ea typeface="Georgia"/>
                <a:cs typeface="Georgia"/>
                <a:sym typeface="Georgia"/>
              </a:rPr>
              <a:t>Employment Outcome Information System</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304800" y="1635541"/>
            <a:ext cx="8192700" cy="2663845"/>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spcBef>
                <a:spcPts val="0"/>
              </a:spcBef>
              <a:buNone/>
            </a:pPr>
            <a:r>
              <a:rPr lang="en" sz="2200" b="1" dirty="0" smtClean="0">
                <a:solidFill>
                  <a:srgbClr val="434343"/>
                </a:solidFill>
                <a:latin typeface="Times New Roman"/>
                <a:ea typeface="Times New Roman"/>
                <a:cs typeface="Times New Roman"/>
                <a:sym typeface="Times New Roman"/>
              </a:rPr>
              <a:t>Established in 2013 and designed to</a:t>
            </a:r>
            <a:r>
              <a:rPr lang="en" sz="2200" dirty="0" smtClean="0">
                <a:solidFill>
                  <a:srgbClr val="434343"/>
                </a:solidFill>
                <a:latin typeface="Times New Roman"/>
                <a:ea typeface="Times New Roman"/>
                <a:cs typeface="Times New Roman"/>
                <a:sym typeface="Times New Roman"/>
              </a:rPr>
              <a:t>:</a:t>
            </a:r>
            <a:endParaRPr lang="en" sz="2200" dirty="0">
              <a:solidFill>
                <a:srgbClr val="434343"/>
              </a:solidFill>
              <a:latin typeface="Times New Roman"/>
              <a:ea typeface="Times New Roman"/>
              <a:cs typeface="Times New Roman"/>
              <a:sym typeface="Times New Roman"/>
            </a:endParaRPr>
          </a:p>
          <a:p>
            <a:pPr marL="914400" lvl="0" indent="-228600">
              <a:lnSpc>
                <a:spcPct val="100000"/>
              </a:lnSpc>
              <a:buClr>
                <a:srgbClr val="434343"/>
              </a:buClr>
              <a:buFont typeface="Arial" pitchFamily="34" charset="0"/>
              <a:buChar char="•"/>
            </a:pPr>
            <a:r>
              <a:rPr lang="en-US" dirty="0" smtClean="0"/>
              <a:t>Help </a:t>
            </a:r>
            <a:r>
              <a:rPr lang="en-US" dirty="0"/>
              <a:t>DDA and its community of stakeholders to develop the supports and infrastructure necessary to fulfill the vision and goals of Maryland’s Position Statement on Employment </a:t>
            </a:r>
            <a:r>
              <a:rPr lang="en-US" dirty="0" smtClean="0"/>
              <a:t>Services,</a:t>
            </a:r>
          </a:p>
          <a:p>
            <a:pPr marL="914400" lvl="0" indent="-228600">
              <a:lnSpc>
                <a:spcPct val="100000"/>
              </a:lnSpc>
              <a:buClr>
                <a:srgbClr val="434343"/>
              </a:buClr>
              <a:buFont typeface="Arial" pitchFamily="34" charset="0"/>
              <a:buChar char="•"/>
            </a:pPr>
            <a:r>
              <a:rPr lang="en-US" dirty="0" smtClean="0"/>
              <a:t>Provide </a:t>
            </a:r>
            <a:r>
              <a:rPr lang="en-US" dirty="0"/>
              <a:t>longitudinal data that support Maryland’s goals to improve both participation in integrated employment and the quality of employment outcomes. </a:t>
            </a:r>
            <a:endParaRPr dirty="0">
              <a:solidFill>
                <a:srgbClr val="434343"/>
              </a:solidFill>
              <a:latin typeface="Georgia"/>
              <a:ea typeface="Georgia"/>
              <a:cs typeface="Georgia"/>
              <a:sym typeface="Georgia"/>
            </a:endParaRPr>
          </a:p>
        </p:txBody>
      </p:sp>
      <p:cxnSp>
        <p:nvCxnSpPr>
          <p:cNvPr id="70" name="Shape 70"/>
          <p:cNvCxnSpPr/>
          <p:nvPr/>
        </p:nvCxnSpPr>
        <p:spPr>
          <a:xfrm flipV="1">
            <a:off x="304800" y="819150"/>
            <a:ext cx="8610600" cy="7620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934501"/>
            <a:ext cx="3505200" cy="701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descr="State Data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949610"/>
            <a:ext cx="3752193" cy="67422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04800" y="146426"/>
            <a:ext cx="8520600" cy="572700"/>
          </a:xfrm>
          <a:prstGeom prst="rect">
            <a:avLst/>
          </a:prstGeom>
        </p:spPr>
        <p:txBody>
          <a:bodyPr lIns="91425" tIns="91425" rIns="91425" bIns="91425" anchor="t" anchorCtr="0">
            <a:noAutofit/>
          </a:bodyPr>
          <a:lstStyle/>
          <a:p>
            <a:pPr lvl="0">
              <a:spcBef>
                <a:spcPts val="0"/>
              </a:spcBef>
              <a:buNone/>
            </a:pPr>
            <a:r>
              <a:rPr lang="en" b="1" dirty="0" smtClean="0">
                <a:solidFill>
                  <a:srgbClr val="000000"/>
                </a:solidFill>
                <a:latin typeface="Georgia"/>
                <a:ea typeface="Georgia"/>
                <a:cs typeface="Georgia"/>
                <a:sym typeface="Georgia"/>
              </a:rPr>
              <a:t>Employment Outcome Information System</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304800" y="971550"/>
            <a:ext cx="8192700" cy="3673525"/>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marL="342900" lvl="0" indent="-342900">
              <a:buFont typeface="Arial" panose="020B0604020202020204" pitchFamily="34" charset="0"/>
              <a:buChar char="•"/>
            </a:pPr>
            <a:r>
              <a:rPr lang="en-US" sz="1600" dirty="0" smtClean="0"/>
              <a:t>Providers report on each person who receives DDA funded Employment and/or Day services (Supported Employment, Community Learning Services, Employment Discovery and Customization or Day Habilitation) twice a year using a secure web-based reporting tool. </a:t>
            </a:r>
          </a:p>
          <a:p>
            <a:pPr marL="342900" lvl="0" indent="-342900">
              <a:buFont typeface="Arial" panose="020B0604020202020204" pitchFamily="34" charset="0"/>
              <a:buChar char="•"/>
            </a:pPr>
            <a:r>
              <a:rPr lang="en-US" sz="1600" dirty="0" smtClean="0"/>
              <a:t>Executive Directors, or their designees, receive sign-in information to access the web-based tool.</a:t>
            </a:r>
          </a:p>
          <a:p>
            <a:pPr marL="342900" lvl="0" indent="-342900">
              <a:buFont typeface="Arial" panose="020B0604020202020204" pitchFamily="34" charset="0"/>
              <a:buChar char="•"/>
            </a:pPr>
            <a:r>
              <a:rPr lang="en-US" sz="1600" dirty="0" smtClean="0"/>
              <a:t>When the system user signs in, there is a pre-population list of individuals who receive services based on DDA records. Individuals can be added or deleted based on changes in caseloads that are not reflected in the list. </a:t>
            </a:r>
            <a:endParaRPr lang="en-US" sz="1600" dirty="0"/>
          </a:p>
          <a:p>
            <a:pPr marL="342900" lvl="0" indent="-342900">
              <a:buFont typeface="Arial" panose="020B0604020202020204" pitchFamily="34" charset="0"/>
              <a:buChar char="•"/>
            </a:pPr>
            <a:r>
              <a:rPr lang="en-US" sz="1600" dirty="0" smtClean="0"/>
              <a:t>Typically, reporting occurs in October and May of each year.  Providers may choose which 2 week period to report on within the target month. </a:t>
            </a:r>
          </a:p>
        </p:txBody>
      </p:sp>
      <p:cxnSp>
        <p:nvCxnSpPr>
          <p:cNvPr id="70" name="Shape 70"/>
          <p:cNvCxnSpPr/>
          <p:nvPr/>
        </p:nvCxnSpPr>
        <p:spPr>
          <a:xfrm flipV="1">
            <a:off x="304800" y="819150"/>
            <a:ext cx="8610600" cy="7620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Tree>
    <p:extLst>
      <p:ext uri="{BB962C8B-B14F-4D97-AF65-F5344CB8AC3E}">
        <p14:creationId xmlns:p14="http://schemas.microsoft.com/office/powerpoint/2010/main" val="3022879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04800" y="146426"/>
            <a:ext cx="8520600" cy="572700"/>
          </a:xfrm>
          <a:prstGeom prst="rect">
            <a:avLst/>
          </a:prstGeom>
        </p:spPr>
        <p:txBody>
          <a:bodyPr lIns="91425" tIns="91425" rIns="91425" bIns="91425" anchor="t" anchorCtr="0">
            <a:noAutofit/>
          </a:bodyPr>
          <a:lstStyle/>
          <a:p>
            <a:pPr lvl="0">
              <a:spcBef>
                <a:spcPts val="0"/>
              </a:spcBef>
              <a:buNone/>
            </a:pPr>
            <a:r>
              <a:rPr lang="en" b="1" dirty="0" smtClean="0">
                <a:solidFill>
                  <a:srgbClr val="000000"/>
                </a:solidFill>
                <a:latin typeface="Georgia"/>
                <a:ea typeface="Georgia"/>
                <a:cs typeface="Georgia"/>
                <a:sym typeface="Georgia"/>
              </a:rPr>
              <a:t>Why is this data important?</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304800" y="971550"/>
            <a:ext cx="8192700" cy="3673525"/>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r>
              <a:rPr lang="en-US" sz="1400" b="1" u="sng" dirty="0" smtClean="0"/>
              <a:t>Suggested Applications for StateData.info Users</a:t>
            </a:r>
          </a:p>
          <a:p>
            <a:r>
              <a:rPr lang="en-US" sz="1400" b="1" dirty="0" smtClean="0"/>
              <a:t>Policymakers</a:t>
            </a:r>
            <a:r>
              <a:rPr lang="en-US" sz="1400" dirty="0" smtClean="0"/>
              <a:t> can measure the impact of legislation changes, draw comparisons between states and the national average, and use data to effect policy change. </a:t>
            </a:r>
          </a:p>
          <a:p>
            <a:r>
              <a:rPr lang="en-US" sz="1400" b="1" dirty="0" smtClean="0"/>
              <a:t>Researchers and academics</a:t>
            </a:r>
            <a:r>
              <a:rPr lang="en-US" sz="1400" dirty="0" smtClean="0"/>
              <a:t> can perform rapid analyses online or download spreadsheets to study the data. </a:t>
            </a:r>
          </a:p>
          <a:p>
            <a:r>
              <a:rPr lang="en-US" sz="1400" b="1" dirty="0" smtClean="0"/>
              <a:t>Advocates</a:t>
            </a:r>
            <a:r>
              <a:rPr lang="en-US" sz="1400" dirty="0" smtClean="0"/>
              <a:t> can track their state’s progress and create graphics to influence decision-makers. </a:t>
            </a:r>
          </a:p>
          <a:p>
            <a:r>
              <a:rPr lang="en-US" sz="1400" b="1" dirty="0" smtClean="0"/>
              <a:t>State agency staff</a:t>
            </a:r>
            <a:r>
              <a:rPr lang="en-US" sz="1400" dirty="0" smtClean="0"/>
              <a:t> can respond rapidly to information requests and support program monitoring, reporting, and analysis. </a:t>
            </a:r>
          </a:p>
          <a:p>
            <a:r>
              <a:rPr lang="en-US" sz="1400" b="1" dirty="0" smtClean="0"/>
              <a:t>Employment providers</a:t>
            </a:r>
            <a:r>
              <a:rPr lang="en-US" sz="1400" dirty="0" smtClean="0"/>
              <a:t> </a:t>
            </a:r>
            <a:r>
              <a:rPr lang="en-US" sz="1400" dirty="0" smtClean="0">
                <a:solidFill>
                  <a:srgbClr val="FF0000"/>
                </a:solidFill>
              </a:rPr>
              <a:t>can identify benchmarks to support organizational goals and performance improvement.</a:t>
            </a:r>
          </a:p>
          <a:p>
            <a:pPr marL="342900" lvl="0" indent="-342900"/>
            <a:endParaRPr lang="en-US" sz="1600" dirty="0" smtClean="0"/>
          </a:p>
        </p:txBody>
      </p:sp>
      <p:cxnSp>
        <p:nvCxnSpPr>
          <p:cNvPr id="70" name="Shape 70"/>
          <p:cNvCxnSpPr/>
          <p:nvPr/>
        </p:nvCxnSpPr>
        <p:spPr>
          <a:xfrm flipV="1">
            <a:off x="304800" y="819150"/>
            <a:ext cx="8610600" cy="7620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Tree>
    <p:extLst>
      <p:ext uri="{BB962C8B-B14F-4D97-AF65-F5344CB8AC3E}">
        <p14:creationId xmlns:p14="http://schemas.microsoft.com/office/powerpoint/2010/main" val="3022879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04800" y="146426"/>
            <a:ext cx="8520600" cy="572700"/>
          </a:xfrm>
          <a:prstGeom prst="rect">
            <a:avLst/>
          </a:prstGeom>
        </p:spPr>
        <p:txBody>
          <a:bodyPr lIns="91425" tIns="91425" rIns="91425" bIns="91425" anchor="t" anchorCtr="0">
            <a:noAutofit/>
          </a:bodyPr>
          <a:lstStyle/>
          <a:p>
            <a:pPr lvl="0">
              <a:spcBef>
                <a:spcPts val="0"/>
              </a:spcBef>
              <a:buNone/>
            </a:pPr>
            <a:r>
              <a:rPr lang="en" b="1" dirty="0" smtClean="0">
                <a:solidFill>
                  <a:srgbClr val="000000"/>
                </a:solidFill>
                <a:latin typeface="Georgia"/>
                <a:ea typeface="Georgia"/>
                <a:cs typeface="Georgia"/>
                <a:sym typeface="Georgia"/>
              </a:rPr>
              <a:t>Let’s navigate the site together</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304800" y="971550"/>
            <a:ext cx="8192700" cy="3673525"/>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marL="342900" lvl="0" indent="-342900" algn="ctr"/>
            <a:endParaRPr lang="en-US" sz="1600" dirty="0" smtClean="0">
              <a:hlinkClick r:id="rId3"/>
            </a:endParaRPr>
          </a:p>
          <a:p>
            <a:pPr marL="342900" lvl="0" indent="-342900" algn="ctr"/>
            <a:endParaRPr lang="en-US" sz="1600" b="1" dirty="0" smtClean="0">
              <a:hlinkClick r:id="rId3"/>
            </a:endParaRPr>
          </a:p>
          <a:p>
            <a:pPr marL="342900" lvl="0" indent="-342900" algn="ctr"/>
            <a:endParaRPr lang="en-US" sz="1600" dirty="0" smtClean="0">
              <a:hlinkClick r:id="rId3"/>
            </a:endParaRPr>
          </a:p>
          <a:p>
            <a:pPr marL="342900" lvl="0" indent="-342900" algn="ctr"/>
            <a:r>
              <a:rPr lang="en-US" sz="3600" dirty="0" smtClean="0">
                <a:hlinkClick r:id="rId3"/>
              </a:rPr>
              <a:t>www.statedata.info/mdda</a:t>
            </a:r>
            <a:r>
              <a:rPr lang="en-US" sz="3600" dirty="0" smtClean="0"/>
              <a:t> </a:t>
            </a:r>
          </a:p>
        </p:txBody>
      </p:sp>
      <p:cxnSp>
        <p:nvCxnSpPr>
          <p:cNvPr id="70" name="Shape 70"/>
          <p:cNvCxnSpPr/>
          <p:nvPr/>
        </p:nvCxnSpPr>
        <p:spPr>
          <a:xfrm flipV="1">
            <a:off x="304800" y="819150"/>
            <a:ext cx="8610600" cy="7620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4">
            <a:alphaModFix/>
          </a:blip>
          <a:stretch>
            <a:fillRect/>
          </a:stretch>
        </p:blipFill>
        <p:spPr>
          <a:xfrm>
            <a:off x="7147275" y="3658300"/>
            <a:ext cx="2069024" cy="2069024"/>
          </a:xfrm>
          <a:prstGeom prst="rect">
            <a:avLst/>
          </a:prstGeom>
          <a:noFill/>
          <a:ln>
            <a:noFill/>
          </a:ln>
        </p:spPr>
      </p:pic>
    </p:spTree>
    <p:extLst>
      <p:ext uri="{BB962C8B-B14F-4D97-AF65-F5344CB8AC3E}">
        <p14:creationId xmlns:p14="http://schemas.microsoft.com/office/powerpoint/2010/main" val="3022879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04800" y="146426"/>
            <a:ext cx="8520600" cy="572700"/>
          </a:xfrm>
          <a:prstGeom prst="rect">
            <a:avLst/>
          </a:prstGeom>
        </p:spPr>
        <p:txBody>
          <a:bodyPr lIns="91425" tIns="91425" rIns="91425" bIns="91425" anchor="t" anchorCtr="0">
            <a:noAutofit/>
          </a:bodyPr>
          <a:lstStyle/>
          <a:p>
            <a:pPr lvl="0">
              <a:spcBef>
                <a:spcPts val="0"/>
              </a:spcBef>
              <a:buNone/>
            </a:pPr>
            <a:r>
              <a:rPr lang="en" b="1" dirty="0" smtClean="0">
                <a:solidFill>
                  <a:srgbClr val="000000"/>
                </a:solidFill>
                <a:latin typeface="Georgia"/>
                <a:ea typeface="Georgia"/>
                <a:cs typeface="Georgia"/>
                <a:sym typeface="Georgia"/>
              </a:rPr>
              <a:t>What is changing in October?</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533400" y="1123950"/>
            <a:ext cx="7964100" cy="3521125"/>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marL="342900" lvl="0" indent="-342900">
              <a:spcBef>
                <a:spcPts val="0"/>
              </a:spcBef>
              <a:buFont typeface="Arial" panose="020B0604020202020204" pitchFamily="34" charset="0"/>
              <a:buChar char="•"/>
            </a:pPr>
            <a:endParaRPr lang="en-US" sz="2200" dirty="0" smtClean="0">
              <a:solidFill>
                <a:srgbClr val="434343"/>
              </a:solidFill>
              <a:latin typeface="Times New Roman"/>
              <a:ea typeface="Times New Roman"/>
              <a:cs typeface="Times New Roman"/>
              <a:sym typeface="Times New Roman"/>
            </a:endParaRPr>
          </a:p>
          <a:p>
            <a:pPr marL="342900" lvl="0" indent="-342900">
              <a:spcBef>
                <a:spcPts val="0"/>
              </a:spcBef>
              <a:buFont typeface="Arial" panose="020B0604020202020204" pitchFamily="34" charset="0"/>
              <a:buChar char="•"/>
            </a:pPr>
            <a:r>
              <a:rPr lang="en-US" sz="2200" dirty="0" smtClean="0">
                <a:solidFill>
                  <a:srgbClr val="434343"/>
                </a:solidFill>
                <a:latin typeface="Times New Roman"/>
                <a:ea typeface="Times New Roman"/>
                <a:cs typeface="Times New Roman"/>
                <a:sym typeface="Times New Roman"/>
              </a:rPr>
              <a:t>More clearly defined definition of </a:t>
            </a:r>
            <a:r>
              <a:rPr lang="en-US" sz="2200" dirty="0" smtClean="0">
                <a:solidFill>
                  <a:srgbClr val="FF0000"/>
                </a:solidFill>
                <a:latin typeface="Times New Roman"/>
                <a:ea typeface="Times New Roman"/>
                <a:cs typeface="Times New Roman"/>
                <a:sym typeface="Times New Roman"/>
              </a:rPr>
              <a:t>Community-Based Non-Work</a:t>
            </a:r>
          </a:p>
          <a:p>
            <a:pPr marL="342900" lvl="0" indent="-342900">
              <a:spcBef>
                <a:spcPts val="0"/>
              </a:spcBef>
              <a:buFont typeface="Arial" panose="020B0604020202020204" pitchFamily="34" charset="0"/>
              <a:buChar char="•"/>
            </a:pPr>
            <a:endParaRPr lang="en" sz="2200" dirty="0" smtClean="0">
              <a:solidFill>
                <a:srgbClr val="FF0000"/>
              </a:solidFill>
              <a:latin typeface="Times New Roman"/>
              <a:ea typeface="Times New Roman"/>
              <a:cs typeface="Times New Roman"/>
              <a:sym typeface="Times New Roman"/>
            </a:endParaRPr>
          </a:p>
          <a:p>
            <a:pPr marL="342900" lvl="0" indent="-342900">
              <a:spcBef>
                <a:spcPts val="0"/>
              </a:spcBef>
              <a:buFont typeface="Arial" panose="020B0604020202020204" pitchFamily="34" charset="0"/>
              <a:buChar char="•"/>
            </a:pPr>
            <a:r>
              <a:rPr lang="en" sz="2200" dirty="0" smtClean="0">
                <a:solidFill>
                  <a:srgbClr val="434343"/>
                </a:solidFill>
                <a:latin typeface="Times New Roman"/>
                <a:ea typeface="Times New Roman"/>
                <a:cs typeface="Times New Roman"/>
                <a:sym typeface="Times New Roman"/>
              </a:rPr>
              <a:t>Requirement to record </a:t>
            </a:r>
            <a:r>
              <a:rPr lang="en" sz="2200" dirty="0" smtClean="0">
                <a:solidFill>
                  <a:srgbClr val="FF0000"/>
                </a:solidFill>
                <a:latin typeface="Times New Roman"/>
                <a:ea typeface="Times New Roman"/>
                <a:cs typeface="Times New Roman"/>
                <a:sym typeface="Times New Roman"/>
              </a:rPr>
              <a:t>number of hours spent </a:t>
            </a:r>
            <a:r>
              <a:rPr lang="en" sz="2200" dirty="0" smtClean="0">
                <a:solidFill>
                  <a:srgbClr val="434343"/>
                </a:solidFill>
                <a:latin typeface="Times New Roman"/>
                <a:ea typeface="Times New Roman"/>
                <a:cs typeface="Times New Roman"/>
                <a:sym typeface="Times New Roman"/>
              </a:rPr>
              <a:t>in Community-Based Non-Work</a:t>
            </a:r>
          </a:p>
          <a:p>
            <a:pPr lvl="0">
              <a:spcBef>
                <a:spcPts val="0"/>
              </a:spcBef>
              <a:buNone/>
            </a:pPr>
            <a:endParaRPr dirty="0">
              <a:solidFill>
                <a:srgbClr val="434343"/>
              </a:solidFill>
              <a:latin typeface="Georgia"/>
              <a:ea typeface="Georgia"/>
              <a:cs typeface="Georgia"/>
              <a:sym typeface="Georgia"/>
            </a:endParaRPr>
          </a:p>
        </p:txBody>
      </p:sp>
      <p:cxnSp>
        <p:nvCxnSpPr>
          <p:cNvPr id="70" name="Shape 70"/>
          <p:cNvCxnSpPr/>
          <p:nvPr/>
        </p:nvCxnSpPr>
        <p:spPr>
          <a:xfrm flipV="1">
            <a:off x="304800" y="819150"/>
            <a:ext cx="8610600" cy="7620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6" name="TextBox 5"/>
          <p:cNvSpPr txBox="1"/>
          <p:nvPr/>
        </p:nvSpPr>
        <p:spPr>
          <a:xfrm>
            <a:off x="304800" y="4552950"/>
            <a:ext cx="152400" cy="304800"/>
          </a:xfrm>
          <a:prstGeom prst="rect">
            <a:avLst/>
          </a:prstGeom>
          <a:noFill/>
        </p:spPr>
        <p:txBody>
          <a:bodyPr wrap="square" rtlCol="0">
            <a:spAutoFit/>
          </a:bodyPr>
          <a:lstStyle/>
          <a:p>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6968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04800" y="146426"/>
            <a:ext cx="8520600" cy="572700"/>
          </a:xfrm>
          <a:prstGeom prst="rect">
            <a:avLst/>
          </a:prstGeom>
        </p:spPr>
        <p:txBody>
          <a:bodyPr lIns="91425" tIns="91425" rIns="91425" bIns="91425" anchor="t" anchorCtr="0">
            <a:noAutofit/>
          </a:bodyPr>
          <a:lstStyle/>
          <a:p>
            <a:pPr lvl="0">
              <a:spcBef>
                <a:spcPts val="0"/>
              </a:spcBef>
              <a:buNone/>
            </a:pPr>
            <a:r>
              <a:rPr lang="en" b="1" dirty="0" smtClean="0">
                <a:solidFill>
                  <a:srgbClr val="000000"/>
                </a:solidFill>
                <a:latin typeface="Georgia"/>
                <a:ea typeface="Georgia"/>
                <a:cs typeface="Georgia"/>
                <a:sym typeface="Georgia"/>
              </a:rPr>
              <a:t>Community-Based Non-Work Defined</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228600" y="1123950"/>
            <a:ext cx="8268900" cy="3521125"/>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lvl="0">
              <a:spcBef>
                <a:spcPts val="0"/>
              </a:spcBef>
              <a:buNone/>
            </a:pPr>
            <a:r>
              <a:rPr lang="en" sz="2200" b="1" dirty="0" smtClean="0">
                <a:solidFill>
                  <a:srgbClr val="434343"/>
                </a:solidFill>
                <a:latin typeface="Times New Roman"/>
                <a:ea typeface="Times New Roman"/>
                <a:cs typeface="Times New Roman"/>
                <a:sym typeface="Times New Roman"/>
              </a:rPr>
              <a:t>Definition for the purposes of this data collection:</a:t>
            </a:r>
            <a:endParaRPr lang="en" sz="2200" b="1" dirty="0">
              <a:solidFill>
                <a:srgbClr val="434343"/>
              </a:solidFill>
              <a:latin typeface="Times New Roman"/>
              <a:ea typeface="Times New Roman"/>
              <a:cs typeface="Times New Roman"/>
              <a:sym typeface="Times New Roman"/>
            </a:endParaRPr>
          </a:p>
          <a:p>
            <a:pPr marL="914400" lvl="0" indent="-228600" rtl="0">
              <a:lnSpc>
                <a:spcPct val="100000"/>
              </a:lnSpc>
              <a:spcBef>
                <a:spcPts val="0"/>
              </a:spcBef>
              <a:buClr>
                <a:srgbClr val="434343"/>
              </a:buClr>
              <a:buFont typeface="Arial" pitchFamily="34" charset="0"/>
              <a:buChar char="•"/>
            </a:pPr>
            <a:r>
              <a:rPr lang="en" i="1" dirty="0" smtClean="0">
                <a:solidFill>
                  <a:srgbClr val="434343"/>
                </a:solidFill>
                <a:latin typeface="Times New Roman"/>
                <a:ea typeface="Times New Roman"/>
                <a:cs typeface="Times New Roman"/>
                <a:sym typeface="Times New Roman"/>
              </a:rPr>
              <a:t>Unpaid time spent in integrated, community settings; in a group of 4 people with disabilities or less, while having access to others without </a:t>
            </a:r>
            <a:r>
              <a:rPr lang="en" i="1" dirty="0" smtClean="0">
                <a:solidFill>
                  <a:srgbClr val="434343"/>
                </a:solidFill>
                <a:latin typeface="Times New Roman"/>
                <a:ea typeface="Times New Roman"/>
                <a:cs typeface="Times New Roman"/>
                <a:sym typeface="Times New Roman"/>
              </a:rPr>
              <a:t>disabilities </a:t>
            </a:r>
            <a:r>
              <a:rPr lang="en" i="1" dirty="0" smtClean="0">
                <a:solidFill>
                  <a:srgbClr val="434343"/>
                </a:solidFill>
                <a:latin typeface="Times New Roman"/>
                <a:ea typeface="Times New Roman"/>
                <a:cs typeface="Times New Roman"/>
                <a:sym typeface="Times New Roman"/>
              </a:rPr>
              <a:t>who are not paid staff or family members. Activities occur at locations available to and by members of the general community, and include interactions with members of the general community to the same extent as participants without disabilities. </a:t>
            </a:r>
            <a:endParaRPr lang="en" i="1" dirty="0">
              <a:solidFill>
                <a:srgbClr val="434343"/>
              </a:solidFill>
              <a:latin typeface="Times New Roman"/>
              <a:ea typeface="Times New Roman"/>
              <a:cs typeface="Times New Roman"/>
              <a:sym typeface="Times New Roman"/>
            </a:endParaRPr>
          </a:p>
          <a:p>
            <a:pPr lvl="0">
              <a:spcBef>
                <a:spcPts val="0"/>
              </a:spcBef>
              <a:buNone/>
            </a:pPr>
            <a:endParaRPr dirty="0">
              <a:solidFill>
                <a:srgbClr val="434343"/>
              </a:solidFill>
              <a:latin typeface="Georgia"/>
              <a:ea typeface="Georgia"/>
              <a:cs typeface="Georgia"/>
              <a:sym typeface="Georgia"/>
            </a:endParaRPr>
          </a:p>
        </p:txBody>
      </p:sp>
      <p:cxnSp>
        <p:nvCxnSpPr>
          <p:cNvPr id="70" name="Shape 70"/>
          <p:cNvCxnSpPr/>
          <p:nvPr/>
        </p:nvCxnSpPr>
        <p:spPr>
          <a:xfrm flipV="1">
            <a:off x="304800" y="819150"/>
            <a:ext cx="8610600" cy="7620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
        <p:nvSpPr>
          <p:cNvPr id="6" name="TextBox 5"/>
          <p:cNvSpPr txBox="1"/>
          <p:nvPr/>
        </p:nvSpPr>
        <p:spPr>
          <a:xfrm>
            <a:off x="304800" y="4552950"/>
            <a:ext cx="152400" cy="304800"/>
          </a:xfrm>
          <a:prstGeom prst="rect">
            <a:avLst/>
          </a:prstGeom>
          <a:noFill/>
        </p:spPr>
        <p:txBody>
          <a:bodyPr wrap="square" rtlCol="0">
            <a:spAutoFit/>
          </a:bodyPr>
          <a:lstStyle/>
          <a:p>
            <a:r>
              <a:rPr lang="en-US" dirty="0" smtClean="0">
                <a:latin typeface="Times New Roman" pitchFamily="18" charset="0"/>
                <a:cs typeface="Times New Roman" pitchFamily="18" charset="0"/>
              </a:rPr>
              <a:t>1</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926631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04800" y="146426"/>
            <a:ext cx="8520600" cy="572700"/>
          </a:xfrm>
          <a:prstGeom prst="rect">
            <a:avLst/>
          </a:prstGeom>
        </p:spPr>
        <p:txBody>
          <a:bodyPr lIns="91425" tIns="91425" rIns="91425" bIns="91425" anchor="t" anchorCtr="0">
            <a:noAutofit/>
          </a:bodyPr>
          <a:lstStyle/>
          <a:p>
            <a:pPr lvl="0">
              <a:spcBef>
                <a:spcPts val="0"/>
              </a:spcBef>
              <a:buNone/>
            </a:pPr>
            <a:r>
              <a:rPr lang="en" b="1" dirty="0" smtClean="0">
                <a:solidFill>
                  <a:srgbClr val="000000"/>
                </a:solidFill>
                <a:latin typeface="Georgia"/>
                <a:ea typeface="Georgia"/>
                <a:cs typeface="Georgia"/>
                <a:sym typeface="Georgia"/>
              </a:rPr>
              <a:t>Why define Community-Based Non-Work?</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533400" y="1123950"/>
            <a:ext cx="7964100" cy="3521125"/>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marL="342900" lvl="0" indent="-342900">
              <a:spcBef>
                <a:spcPts val="0"/>
              </a:spcBef>
              <a:buFont typeface="Arial" panose="020B0604020202020204" pitchFamily="34" charset="0"/>
              <a:buChar char="•"/>
            </a:pPr>
            <a:r>
              <a:rPr lang="en" sz="2200" dirty="0" smtClean="0">
                <a:solidFill>
                  <a:srgbClr val="434343"/>
                </a:solidFill>
                <a:latin typeface="Times New Roman"/>
                <a:ea typeface="Times New Roman"/>
                <a:cs typeface="Times New Roman"/>
                <a:sym typeface="Times New Roman"/>
              </a:rPr>
              <a:t>Community-Based Non-Work services and supports should be designed to promote t</a:t>
            </a:r>
            <a:r>
              <a:rPr lang="en-US" sz="2200" dirty="0" smtClean="0">
                <a:solidFill>
                  <a:srgbClr val="434343"/>
                </a:solidFill>
                <a:latin typeface="Times New Roman"/>
                <a:ea typeface="Times New Roman"/>
                <a:cs typeface="Times New Roman"/>
                <a:sym typeface="Times New Roman"/>
              </a:rPr>
              <a:t>he</a:t>
            </a:r>
            <a:r>
              <a:rPr lang="en" sz="2200" dirty="0" smtClean="0">
                <a:solidFill>
                  <a:srgbClr val="434343"/>
                </a:solidFill>
                <a:latin typeface="Times New Roman"/>
                <a:ea typeface="Times New Roman"/>
                <a:cs typeface="Times New Roman"/>
                <a:sym typeface="Times New Roman"/>
              </a:rPr>
              <a:t> full integration and inclusion of individuals with disabilities into mainstream society  </a:t>
            </a:r>
          </a:p>
          <a:p>
            <a:pPr marL="342900" lvl="0" indent="-342900">
              <a:spcBef>
                <a:spcPts val="0"/>
              </a:spcBef>
              <a:buFont typeface="Arial" panose="020B0604020202020204" pitchFamily="34" charset="0"/>
              <a:buChar char="•"/>
            </a:pPr>
            <a:r>
              <a:rPr lang="en" sz="2200" dirty="0" smtClean="0">
                <a:solidFill>
                  <a:srgbClr val="434343"/>
                </a:solidFill>
                <a:latin typeface="Times New Roman"/>
                <a:ea typeface="Times New Roman"/>
                <a:cs typeface="Times New Roman"/>
                <a:sym typeface="Times New Roman"/>
              </a:rPr>
              <a:t>Just “being out of the building” isn’t enough</a:t>
            </a:r>
          </a:p>
          <a:p>
            <a:pPr marL="342900" lvl="0" indent="-342900">
              <a:spcBef>
                <a:spcPts val="0"/>
              </a:spcBef>
              <a:buFont typeface="Arial" panose="020B0604020202020204" pitchFamily="34" charset="0"/>
              <a:buChar char="•"/>
            </a:pPr>
            <a:r>
              <a:rPr lang="en" sz="2200" dirty="0" smtClean="0">
                <a:solidFill>
                  <a:srgbClr val="434343"/>
                </a:solidFill>
                <a:latin typeface="Times New Roman"/>
                <a:ea typeface="Times New Roman"/>
                <a:cs typeface="Times New Roman"/>
                <a:sym typeface="Times New Roman"/>
              </a:rPr>
              <a:t>Group outings are not conducive to full community membership and inclusion</a:t>
            </a:r>
          </a:p>
          <a:p>
            <a:pPr marL="342900" lvl="0" indent="-342900">
              <a:spcBef>
                <a:spcPts val="0"/>
              </a:spcBef>
              <a:buFont typeface="Arial" panose="020B0604020202020204" pitchFamily="34" charset="0"/>
              <a:buChar char="•"/>
            </a:pPr>
            <a:r>
              <a:rPr lang="en" sz="2200" dirty="0" smtClean="0">
                <a:solidFill>
                  <a:srgbClr val="434343"/>
                </a:solidFill>
                <a:latin typeface="Times New Roman"/>
                <a:ea typeface="Times New Roman"/>
                <a:cs typeface="Times New Roman"/>
                <a:sym typeface="Times New Roman"/>
              </a:rPr>
              <a:t>A clearer definition helps providers focus on desired outcomes</a:t>
            </a:r>
            <a:endParaRPr lang="en" sz="1800" dirty="0">
              <a:solidFill>
                <a:srgbClr val="434343"/>
              </a:solidFill>
              <a:latin typeface="Times New Roman"/>
              <a:ea typeface="Times New Roman"/>
              <a:cs typeface="Times New Roman"/>
              <a:sym typeface="Times New Roman"/>
            </a:endParaRPr>
          </a:p>
          <a:p>
            <a:pPr lvl="0">
              <a:spcBef>
                <a:spcPts val="0"/>
              </a:spcBef>
              <a:buNone/>
            </a:pPr>
            <a:endParaRPr dirty="0">
              <a:solidFill>
                <a:srgbClr val="434343"/>
              </a:solidFill>
              <a:latin typeface="Georgia"/>
              <a:ea typeface="Georgia"/>
              <a:cs typeface="Georgia"/>
              <a:sym typeface="Georgia"/>
            </a:endParaRPr>
          </a:p>
        </p:txBody>
      </p:sp>
      <p:cxnSp>
        <p:nvCxnSpPr>
          <p:cNvPr id="70" name="Shape 70"/>
          <p:cNvCxnSpPr/>
          <p:nvPr/>
        </p:nvCxnSpPr>
        <p:spPr>
          <a:xfrm flipV="1">
            <a:off x="304800" y="819150"/>
            <a:ext cx="8610600" cy="7620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Tree>
    <p:extLst>
      <p:ext uri="{BB962C8B-B14F-4D97-AF65-F5344CB8AC3E}">
        <p14:creationId xmlns:p14="http://schemas.microsoft.com/office/powerpoint/2010/main" val="4169686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04800" y="146426"/>
            <a:ext cx="8520600" cy="572700"/>
          </a:xfrm>
          <a:prstGeom prst="rect">
            <a:avLst/>
          </a:prstGeom>
        </p:spPr>
        <p:txBody>
          <a:bodyPr lIns="91425" tIns="91425" rIns="91425" bIns="91425" anchor="t" anchorCtr="0">
            <a:noAutofit/>
          </a:bodyPr>
          <a:lstStyle/>
          <a:p>
            <a:pPr lvl="0">
              <a:spcBef>
                <a:spcPts val="0"/>
              </a:spcBef>
              <a:buNone/>
            </a:pPr>
            <a:r>
              <a:rPr lang="en" b="1" dirty="0" smtClean="0">
                <a:solidFill>
                  <a:srgbClr val="000000"/>
                </a:solidFill>
                <a:latin typeface="Georgia"/>
                <a:ea typeface="Georgia"/>
                <a:cs typeface="Georgia"/>
                <a:sym typeface="Georgia"/>
              </a:rPr>
              <a:t>Things to keep in mind</a:t>
            </a:r>
            <a:endParaRPr lang="en" b="1" dirty="0">
              <a:solidFill>
                <a:srgbClr val="000000"/>
              </a:solidFill>
              <a:latin typeface="Georgia"/>
              <a:ea typeface="Georgia"/>
              <a:cs typeface="Georgia"/>
              <a:sym typeface="Georgia"/>
            </a:endParaRPr>
          </a:p>
        </p:txBody>
      </p:sp>
      <p:sp>
        <p:nvSpPr>
          <p:cNvPr id="69" name="Shape 69"/>
          <p:cNvSpPr txBox="1">
            <a:spLocks noGrp="1"/>
          </p:cNvSpPr>
          <p:nvPr>
            <p:ph type="body" idx="1"/>
          </p:nvPr>
        </p:nvSpPr>
        <p:spPr>
          <a:xfrm>
            <a:off x="533400" y="1123950"/>
            <a:ext cx="7964100" cy="3521125"/>
          </a:xfrm>
          <a:prstGeom prst="rect">
            <a:avLst/>
          </a:prstGeom>
          <a:ln w="9525" cap="flat" cmpd="sng">
            <a:solidFill>
              <a:srgbClr val="FFFFFF"/>
            </a:solidFill>
            <a:prstDash val="solid"/>
            <a:round/>
            <a:headEnd type="none" w="med" len="med"/>
            <a:tailEnd type="none" w="med" len="med"/>
          </a:ln>
        </p:spPr>
        <p:txBody>
          <a:bodyPr lIns="91425" tIns="91425" rIns="91425" bIns="91425" anchor="t" anchorCtr="0">
            <a:noAutofit/>
          </a:bodyPr>
          <a:lstStyle/>
          <a:p>
            <a:pPr marL="342900" lvl="0" indent="-342900">
              <a:spcBef>
                <a:spcPts val="0"/>
              </a:spcBef>
              <a:buFont typeface="Arial" panose="020B0604020202020204" pitchFamily="34" charset="0"/>
              <a:buChar char="•"/>
            </a:pPr>
            <a:r>
              <a:rPr lang="en-US" sz="2200" dirty="0" smtClean="0">
                <a:solidFill>
                  <a:srgbClr val="434343"/>
                </a:solidFill>
                <a:latin typeface="Times New Roman"/>
                <a:ea typeface="Times New Roman"/>
                <a:cs typeface="Times New Roman"/>
                <a:sym typeface="Times New Roman"/>
              </a:rPr>
              <a:t>2 groups  (or more) of 1:4 ratio is NOT considered Community-Based Non-Work for the purposes of this data.  In other words, just creating smaller staffing ratios, but still supporting people in larger groups does not meet the definition</a:t>
            </a:r>
            <a:endParaRPr lang="en" sz="2200" dirty="0" smtClean="0">
              <a:solidFill>
                <a:srgbClr val="434343"/>
              </a:solidFill>
              <a:latin typeface="Times New Roman"/>
              <a:ea typeface="Times New Roman"/>
              <a:cs typeface="Times New Roman"/>
              <a:sym typeface="Times New Roman"/>
            </a:endParaRPr>
          </a:p>
          <a:p>
            <a:pPr marL="342900" lvl="0" indent="-342900">
              <a:spcBef>
                <a:spcPts val="0"/>
              </a:spcBef>
              <a:buFont typeface="Arial" panose="020B0604020202020204" pitchFamily="34" charset="0"/>
              <a:buChar char="•"/>
            </a:pPr>
            <a:r>
              <a:rPr lang="en" sz="2200" dirty="0" smtClean="0">
                <a:solidFill>
                  <a:srgbClr val="434343"/>
                </a:solidFill>
                <a:latin typeface="Times New Roman"/>
                <a:ea typeface="Times New Roman"/>
                <a:cs typeface="Times New Roman"/>
                <a:sym typeface="Times New Roman"/>
              </a:rPr>
              <a:t>People can still be supported in larger groups, it just does not fit the definition for THIS particular piece of data </a:t>
            </a:r>
            <a:endParaRPr lang="en" sz="2200" dirty="0">
              <a:solidFill>
                <a:srgbClr val="434343"/>
              </a:solidFill>
              <a:latin typeface="Times New Roman"/>
              <a:ea typeface="Times New Roman"/>
              <a:cs typeface="Times New Roman"/>
              <a:sym typeface="Times New Roman"/>
            </a:endParaRPr>
          </a:p>
          <a:p>
            <a:pPr lvl="0">
              <a:spcBef>
                <a:spcPts val="0"/>
              </a:spcBef>
              <a:buNone/>
            </a:pPr>
            <a:endParaRPr dirty="0">
              <a:solidFill>
                <a:srgbClr val="434343"/>
              </a:solidFill>
              <a:latin typeface="Georgia"/>
              <a:ea typeface="Georgia"/>
              <a:cs typeface="Georgia"/>
              <a:sym typeface="Georgia"/>
            </a:endParaRPr>
          </a:p>
        </p:txBody>
      </p:sp>
      <p:cxnSp>
        <p:nvCxnSpPr>
          <p:cNvPr id="70" name="Shape 70"/>
          <p:cNvCxnSpPr/>
          <p:nvPr/>
        </p:nvCxnSpPr>
        <p:spPr>
          <a:xfrm flipV="1">
            <a:off x="304800" y="819150"/>
            <a:ext cx="8610600" cy="76200"/>
          </a:xfrm>
          <a:prstGeom prst="straightConnector1">
            <a:avLst/>
          </a:prstGeom>
          <a:noFill/>
          <a:ln w="28575" cap="flat" cmpd="sng">
            <a:solidFill>
              <a:srgbClr val="980000"/>
            </a:solidFill>
            <a:prstDash val="solid"/>
            <a:round/>
            <a:headEnd type="none" w="lg" len="lg"/>
            <a:tailEnd type="none" w="lg" len="lg"/>
          </a:ln>
        </p:spPr>
      </p:cxnSp>
      <p:pic>
        <p:nvPicPr>
          <p:cNvPr id="71" name="Shape 71"/>
          <p:cNvPicPr preferRelativeResize="0"/>
          <p:nvPr/>
        </p:nvPicPr>
        <p:blipFill>
          <a:blip r:embed="rId3">
            <a:alphaModFix/>
          </a:blip>
          <a:stretch>
            <a:fillRect/>
          </a:stretch>
        </p:blipFill>
        <p:spPr>
          <a:xfrm>
            <a:off x="7147275" y="3658300"/>
            <a:ext cx="2069024" cy="2069024"/>
          </a:xfrm>
          <a:prstGeom prst="rect">
            <a:avLst/>
          </a:prstGeom>
          <a:noFill/>
          <a:ln>
            <a:noFill/>
          </a:ln>
        </p:spPr>
      </p:pic>
    </p:spTree>
    <p:extLst>
      <p:ext uri="{BB962C8B-B14F-4D97-AF65-F5344CB8AC3E}">
        <p14:creationId xmlns:p14="http://schemas.microsoft.com/office/powerpoint/2010/main" val="416968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0AE20617EFFE49AB2E56405D231937" ma:contentTypeVersion="11" ma:contentTypeDescription="Create a new document." ma:contentTypeScope="" ma:versionID="a1d98152c290f4d45d4bfa41ef7fab61">
  <xsd:schema xmlns:xsd="http://www.w3.org/2001/XMLSchema" xmlns:xs="http://www.w3.org/2001/XMLSchema" xmlns:p="http://schemas.microsoft.com/office/2006/metadata/properties" xmlns:ns1="http://schemas.microsoft.com/sharepoint/v3" targetNamespace="http://schemas.microsoft.com/office/2006/metadata/properties" ma:root="true" ma:fieldsID="e00d6e856316b04bbfd8642c332e56b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ma:readOnly="fals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D13110E-4BAC-49E7-A2A3-ADBA92C7B3DC}"/>
</file>

<file path=customXml/itemProps2.xml><?xml version="1.0" encoding="utf-8"?>
<ds:datastoreItem xmlns:ds="http://schemas.openxmlformats.org/officeDocument/2006/customXml" ds:itemID="{7425823E-E9C9-4C5B-825B-98E64E001E68}"/>
</file>

<file path=customXml/itemProps3.xml><?xml version="1.0" encoding="utf-8"?>
<ds:datastoreItem xmlns:ds="http://schemas.openxmlformats.org/officeDocument/2006/customXml" ds:itemID="{5AF0DBBE-F9B9-4C12-AFF0-D2A53BFCBBE6}"/>
</file>

<file path=docProps/app.xml><?xml version="1.0" encoding="utf-8"?>
<Properties xmlns="http://schemas.openxmlformats.org/officeDocument/2006/extended-properties" xmlns:vt="http://schemas.openxmlformats.org/officeDocument/2006/docPropsVTypes">
  <TotalTime>1776</TotalTime>
  <Words>814</Words>
  <Application>Microsoft Office PowerPoint</Application>
  <PresentationFormat>On-screen Show (16:9)</PresentationFormat>
  <Paragraphs>85</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simple-light-2</vt:lpstr>
      <vt:lpstr>PowerPoint Presentation</vt:lpstr>
      <vt:lpstr>Employment Outcome Information System</vt:lpstr>
      <vt:lpstr>Employment Outcome Information System</vt:lpstr>
      <vt:lpstr>Why is this data important?</vt:lpstr>
      <vt:lpstr>Let’s navigate the site together</vt:lpstr>
      <vt:lpstr>What is changing in October?</vt:lpstr>
      <vt:lpstr>Community-Based Non-Work Defined</vt:lpstr>
      <vt:lpstr>Why define Community-Based Non-Work?</vt:lpstr>
      <vt:lpstr>Things to keep in mind</vt:lpstr>
      <vt:lpstr>Why record number of hours spent?</vt:lpstr>
      <vt:lpstr>Why is this specific data so important?</vt:lpstr>
      <vt:lpstr>How was this definition developed?</vt:lpstr>
      <vt:lpstr>What if a person we support spends time in the community but, we don’t think it meets this definition?</vt:lpstr>
      <vt:lpstr>What if I have technical questions about the data system?</vt:lpstr>
      <vt:lpstr>Other helpful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Maureen C. Regan</dc:creator>
  <cp:lastModifiedBy>Staci Jones</cp:lastModifiedBy>
  <cp:revision>26</cp:revision>
  <dcterms:modified xsi:type="dcterms:W3CDTF">2017-10-02T12:42:50Z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0x010100100AE20617EFFE49AB2E56405D231937</vt:lpwstr>
  </property>
  <property fmtid="{D5CDD505-2E9C-101B-9397-08002B2CF9AE}" pid="3" name="Order">
    <vt:r8>35500</vt:r8>
  </property>
  <property fmtid="{D5CDD505-2E9C-101B-9397-08002B2CF9AE}" pid="4" name="TemplateUrl">
    <vt:lpwstr/>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ies>
</file>