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6" r:id="rId2"/>
    <p:sldId id="263" r:id="rId3"/>
    <p:sldId id="264" r:id="rId4"/>
    <p:sldId id="268" r:id="rId5"/>
    <p:sldId id="270" r:id="rId6"/>
    <p:sldId id="273" r:id="rId7"/>
    <p:sldId id="272" r:id="rId8"/>
    <p:sldId id="286" r:id="rId9"/>
    <p:sldId id="275" r:id="rId10"/>
    <p:sldId id="258" r:id="rId11"/>
    <p:sldId id="280" r:id="rId12"/>
    <p:sldId id="291" r:id="rId13"/>
    <p:sldId id="281" r:id="rId14"/>
    <p:sldId id="265" r:id="rId15"/>
    <p:sldId id="278" r:id="rId16"/>
    <p:sldId id="269" r:id="rId17"/>
    <p:sldId id="290" r:id="rId18"/>
    <p:sldId id="294" r:id="rId19"/>
    <p:sldId id="292" r:id="rId20"/>
    <p:sldId id="295" r:id="rId21"/>
    <p:sldId id="296" r:id="rId22"/>
    <p:sldId id="297" r:id="rId23"/>
    <p:sldId id="298" r:id="rId24"/>
    <p:sldId id="299" r:id="rId25"/>
    <p:sldId id="300" r:id="rId26"/>
    <p:sldId id="314" r:id="rId27"/>
    <p:sldId id="301" r:id="rId28"/>
    <p:sldId id="303" r:id="rId29"/>
    <p:sldId id="302" r:id="rId30"/>
    <p:sldId id="305" r:id="rId31"/>
    <p:sldId id="304" r:id="rId32"/>
    <p:sldId id="306" r:id="rId33"/>
    <p:sldId id="307" r:id="rId34"/>
    <p:sldId id="309" r:id="rId35"/>
    <p:sldId id="308" r:id="rId36"/>
    <p:sldId id="312" r:id="rId37"/>
    <p:sldId id="310" r:id="rId38"/>
    <p:sldId id="311" r:id="rId39"/>
    <p:sldId id="313" r:id="rId40"/>
    <p:sldId id="285" r:id="rId41"/>
    <p:sldId id="282" r:id="rId42"/>
    <p:sldId id="283" r:id="rId43"/>
    <p:sldId id="267" r:id="rId44"/>
    <p:sldId id="284" r:id="rId45"/>
    <p:sldId id="287" r:id="rId46"/>
    <p:sldId id="288" r:id="rId47"/>
    <p:sldId id="289" r:id="rId48"/>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106" d="100"/>
          <a:sy n="106" d="100"/>
        </p:scale>
        <p:origin x="115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9E4D15FC-08AD-4610-8799-2AFA5BFF9A57}" type="datetimeFigureOut">
              <a:rPr lang="en-US" smtClean="0"/>
              <a:pPr/>
              <a:t>11/6/2017</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5116A8A1-8D60-4E91-AD5B-0A071B6A061C}" type="slidenum">
              <a:rPr lang="en-US" smtClean="0"/>
              <a:pPr/>
              <a:t>‹#›</a:t>
            </a:fld>
            <a:endParaRPr lang="en-US"/>
          </a:p>
        </p:txBody>
      </p:sp>
    </p:spTree>
    <p:extLst>
      <p:ext uri="{BB962C8B-B14F-4D97-AF65-F5344CB8AC3E}">
        <p14:creationId xmlns:p14="http://schemas.microsoft.com/office/powerpoint/2010/main" val="346513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6A8A1-8D60-4E91-AD5B-0A071B6A061C}" type="slidenum">
              <a:rPr lang="en-US" smtClean="0"/>
              <a:pPr/>
              <a:t>16</a:t>
            </a:fld>
            <a:endParaRPr lang="en-US" dirty="0"/>
          </a:p>
        </p:txBody>
      </p:sp>
    </p:spTree>
    <p:extLst>
      <p:ext uri="{BB962C8B-B14F-4D97-AF65-F5344CB8AC3E}">
        <p14:creationId xmlns:p14="http://schemas.microsoft.com/office/powerpoint/2010/main" val="422185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6A8A1-8D60-4E91-AD5B-0A071B6A061C}" type="slidenum">
              <a:rPr lang="en-US" smtClean="0"/>
              <a:pPr/>
              <a:t>33</a:t>
            </a:fld>
            <a:endParaRPr lang="en-US"/>
          </a:p>
        </p:txBody>
      </p:sp>
    </p:spTree>
    <p:extLst>
      <p:ext uri="{BB962C8B-B14F-4D97-AF65-F5344CB8AC3E}">
        <p14:creationId xmlns:p14="http://schemas.microsoft.com/office/powerpoint/2010/main" val="106413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E04E32-5CE8-417B-B72E-862437FADC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3A7EBA-CE48-462F-86E8-6140E5F684DA}" type="datetimeFigureOut">
              <a:rPr lang="en-US" smtClean="0"/>
              <a:pPr/>
              <a:t>11/6/2017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E04E32-5CE8-417B-B72E-862437FADC8D}"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E3A7EBA-CE48-462F-86E8-6140E5F684DA}" type="datetimeFigureOut">
              <a:rPr lang="en-US" smtClean="0"/>
              <a:pPr/>
              <a:t>11/6/2017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0E04E32-5CE8-417B-B72E-862437FADC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Living with </a:t>
            </a:r>
            <a:r>
              <a:rPr lang="en-US" dirty="0" err="1" smtClean="0"/>
              <a:t>Prader-Willi</a:t>
            </a:r>
            <a:r>
              <a:rPr lang="en-US" dirty="0" smtClean="0"/>
              <a:t> Syndrome</a:t>
            </a:r>
            <a:endParaRPr lang="en-US" dirty="0"/>
          </a:p>
        </p:txBody>
      </p:sp>
      <p:sp>
        <p:nvSpPr>
          <p:cNvPr id="3" name="Subtitle 2"/>
          <p:cNvSpPr>
            <a:spLocks noGrp="1"/>
          </p:cNvSpPr>
          <p:nvPr>
            <p:ph type="subTitle" idx="1"/>
          </p:nvPr>
        </p:nvSpPr>
        <p:spPr>
          <a:xfrm>
            <a:off x="1524000" y="3886200"/>
            <a:ext cx="6400800" cy="1752600"/>
          </a:xfrm>
        </p:spPr>
        <p:txBody>
          <a:bodyPr/>
          <a:lstStyle/>
          <a:p>
            <a:pPr algn="l"/>
            <a:r>
              <a:rPr lang="en-US" b="1" dirty="0" smtClean="0"/>
              <a:t>Presented by Cindy L. Hay, MA</a:t>
            </a:r>
          </a:p>
          <a:p>
            <a:pPr algn="l"/>
            <a:endParaRPr lang="en-US" b="1" dirty="0" smtClean="0"/>
          </a:p>
          <a:p>
            <a:pPr algn="l"/>
            <a:r>
              <a:rPr lang="en-US" b="1" dirty="0" smtClean="0"/>
              <a:t>Sponsored by Eastern Maryland Developmental Disabilities Administration</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1.mm.bing.net/th?id=I4552464060056728&amp;pid=1.1"/>
          <p:cNvPicPr>
            <a:picLocks noChangeAspect="1" noChangeArrowheads="1"/>
          </p:cNvPicPr>
          <p:nvPr/>
        </p:nvPicPr>
        <p:blipFill>
          <a:blip r:embed="rId2" cstate="print"/>
          <a:srcRect/>
          <a:stretch>
            <a:fillRect/>
          </a:stretch>
        </p:blipFill>
        <p:spPr bwMode="auto">
          <a:xfrm>
            <a:off x="914400" y="762000"/>
            <a:ext cx="7086600" cy="5029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Developments in Early Diagnosis and Treatment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How is PWS diagnosed?</a:t>
            </a:r>
          </a:p>
          <a:p>
            <a:r>
              <a:rPr lang="en-US" dirty="0" smtClean="0"/>
              <a:t>PWS should be considered when presented with a hypotonic newborn. </a:t>
            </a:r>
          </a:p>
          <a:p>
            <a:r>
              <a:rPr lang="en-US" dirty="0" smtClean="0"/>
              <a:t>Only genetic testing can confirm PWS or other disorder</a:t>
            </a:r>
          </a:p>
          <a:p>
            <a:r>
              <a:rPr lang="en-US" dirty="0" smtClean="0"/>
              <a:t>Early intervention can assist with growth hormone (GH) being used in some cases to assist physical development</a:t>
            </a:r>
          </a:p>
          <a:p>
            <a:r>
              <a:rPr lang="en-US" dirty="0" smtClean="0"/>
              <a:t>This does not “reverse” the genetic disruption therefore the child will still need lifelong weight and dietary management</a:t>
            </a:r>
          </a:p>
          <a:p>
            <a:r>
              <a:rPr lang="en-US" dirty="0" smtClean="0"/>
              <a:t>Early intervention for dietary, behavioral and educational supports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II-Hypothalamus and it’s  affair the  Pituitary Gland</a:t>
            </a:r>
            <a:endParaRPr lang="en-US" dirty="0"/>
          </a:p>
        </p:txBody>
      </p:sp>
      <p:sp>
        <p:nvSpPr>
          <p:cNvPr id="3" name="Content Placeholder 2"/>
          <p:cNvSpPr>
            <a:spLocks noGrp="1"/>
          </p:cNvSpPr>
          <p:nvPr>
            <p:ph idx="1"/>
          </p:nvPr>
        </p:nvSpPr>
        <p:spPr/>
        <p:txBody>
          <a:bodyPr/>
          <a:lstStyle/>
          <a:p>
            <a:pPr>
              <a:buNone/>
            </a:pPr>
            <a:r>
              <a:rPr lang="en-US" dirty="0" smtClean="0"/>
              <a:t>A.  Hypothalamus role in PWS (in layman’s 	terms)</a:t>
            </a:r>
          </a:p>
          <a:p>
            <a:pPr>
              <a:buNone/>
            </a:pPr>
            <a:r>
              <a:rPr lang="en-US" dirty="0" smtClean="0"/>
              <a:t>B.  Pituitary Gland-Master Gland and it’s   	relationship to the hypothalamus</a:t>
            </a:r>
          </a:p>
          <a:p>
            <a:pPr>
              <a:buNone/>
            </a:pPr>
            <a:r>
              <a:rPr lang="en-US" dirty="0" smtClean="0"/>
              <a:t>C.  Video to help “see” why the brain wiring  	impacts the person with PWS is 	DRIVEN by food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Understanding how the brain is affected by this genetic situation</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Chromosomal impact of #15 has an impact on the hypothalamus and pituitary gland of all persons with </a:t>
            </a:r>
            <a:r>
              <a:rPr lang="en-US" dirty="0" err="1" smtClean="0"/>
              <a:t>Prader-Willi</a:t>
            </a:r>
            <a:r>
              <a:rPr lang="en-US" dirty="0" smtClean="0"/>
              <a:t> Syndrome</a:t>
            </a:r>
          </a:p>
          <a:p>
            <a:r>
              <a:rPr lang="en-US" dirty="0" smtClean="0"/>
              <a:t>Early intervention can help increase skill acquisition, dietary needs, and emotional/behavioral support</a:t>
            </a:r>
          </a:p>
          <a:p>
            <a:r>
              <a:rPr lang="en-US" dirty="0" smtClean="0"/>
              <a:t>There is no “cure” and PWS is a lifelong condition</a:t>
            </a:r>
          </a:p>
          <a:p>
            <a:r>
              <a:rPr lang="en-US" dirty="0" smtClean="0"/>
              <a:t>Person’s with PWS will need constant supervision through their lives as even when optimal weight is reached the internal drive to eat excessive DOES NOT become controllable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cdreprosurvey.files.wordpress.com/2011/03/hypothalamus-prader-willi.jpg"/>
          <p:cNvPicPr>
            <a:picLocks noChangeAspect="1" noChangeArrowheads="1"/>
          </p:cNvPicPr>
          <p:nvPr/>
        </p:nvPicPr>
        <p:blipFill>
          <a:blip r:embed="rId2" cstate="print"/>
          <a:srcRect/>
          <a:stretch>
            <a:fillRect/>
          </a:stretch>
        </p:blipFill>
        <p:spPr bwMode="auto">
          <a:xfrm>
            <a:off x="1524000" y="685800"/>
            <a:ext cx="6705600" cy="4953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Hypothalamus and Pituitary Gland</a:t>
            </a:r>
            <a:endParaRPr lang="en-US" dirty="0"/>
          </a:p>
        </p:txBody>
      </p:sp>
      <p:sp>
        <p:nvSpPr>
          <p:cNvPr id="3" name="Content Placeholder 2"/>
          <p:cNvSpPr>
            <a:spLocks noGrp="1"/>
          </p:cNvSpPr>
          <p:nvPr>
            <p:ph sz="half" idx="1"/>
          </p:nvPr>
        </p:nvSpPr>
        <p:spPr/>
        <p:txBody>
          <a:bodyPr>
            <a:normAutofit fontScale="62500" lnSpcReduction="20000"/>
          </a:bodyPr>
          <a:lstStyle/>
          <a:p>
            <a:r>
              <a:rPr lang="en-US" sz="2900" b="1" dirty="0" smtClean="0"/>
              <a:t>Hypothalamus</a:t>
            </a:r>
          </a:p>
          <a:p>
            <a:endParaRPr lang="en-US" dirty="0" smtClean="0"/>
          </a:p>
          <a:p>
            <a:r>
              <a:rPr lang="en-US" dirty="0" smtClean="0"/>
              <a:t>Regulates appetite, metabolism, body temperature and mood </a:t>
            </a:r>
          </a:p>
          <a:p>
            <a:r>
              <a:rPr lang="en-US" dirty="0" smtClean="0"/>
              <a:t>Genetic misfiring specifically impacts the hypothalamus</a:t>
            </a:r>
          </a:p>
          <a:p>
            <a:r>
              <a:rPr lang="en-US" dirty="0" smtClean="0"/>
              <a:t>Hypothalamus is “disrupted” in  the regulation of appetite, fullness, metabolism, body temperature and mood</a:t>
            </a:r>
          </a:p>
          <a:p>
            <a:endParaRPr lang="en-US" dirty="0" smtClean="0"/>
          </a:p>
          <a:p>
            <a:r>
              <a:rPr lang="en-US" dirty="0" smtClean="0"/>
              <a:t>Connects 2 key survival systems: nervous system  and endocrine system (glands)</a:t>
            </a:r>
          </a:p>
          <a:p>
            <a:endParaRPr lang="en-US" dirty="0"/>
          </a:p>
        </p:txBody>
      </p:sp>
      <p:sp>
        <p:nvSpPr>
          <p:cNvPr id="4" name="Content Placeholder 3"/>
          <p:cNvSpPr>
            <a:spLocks noGrp="1"/>
          </p:cNvSpPr>
          <p:nvPr>
            <p:ph sz="half" idx="2"/>
          </p:nvPr>
        </p:nvSpPr>
        <p:spPr/>
        <p:txBody>
          <a:bodyPr>
            <a:normAutofit fontScale="62500" lnSpcReduction="20000"/>
          </a:bodyPr>
          <a:lstStyle/>
          <a:p>
            <a:r>
              <a:rPr lang="en-US" sz="2900" b="1" dirty="0" smtClean="0"/>
              <a:t>Pituitary Gland</a:t>
            </a:r>
          </a:p>
          <a:p>
            <a:endParaRPr lang="en-US" sz="2000" b="1" dirty="0" smtClean="0"/>
          </a:p>
          <a:p>
            <a:pPr>
              <a:buNone/>
            </a:pPr>
            <a:r>
              <a:rPr lang="en-US" sz="1400" dirty="0" smtClean="0"/>
              <a:t> </a:t>
            </a:r>
          </a:p>
          <a:p>
            <a:r>
              <a:rPr lang="en-US" dirty="0" smtClean="0"/>
              <a:t>Pituitary gland (master gland of the endocrine system) is directly attached to the hypothalamus.</a:t>
            </a:r>
          </a:p>
          <a:p>
            <a:r>
              <a:rPr lang="en-US" dirty="0" smtClean="0"/>
              <a:t>Master gland that gets messages from hypothalamus signal other glands to release or not release hormones (growth hormone, sexual development hormones, etc)</a:t>
            </a:r>
          </a:p>
          <a:p>
            <a:r>
              <a:rPr lang="en-US" dirty="0" smtClean="0"/>
              <a:t>The interaction between the hypothalamus and the pituitary gland is key in understanding some physical attributes, physiological and behavioral controls effecting everyone</a:t>
            </a:r>
          </a:p>
          <a:p>
            <a:endParaRPr lang="en-U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Short Video on As the brain sees food</a:t>
            </a:r>
            <a:endParaRPr lang="en-US" dirty="0"/>
          </a:p>
        </p:txBody>
      </p:sp>
      <p:sp>
        <p:nvSpPr>
          <p:cNvPr id="3" name="Subtitle 2"/>
          <p:cNvSpPr>
            <a:spLocks noGrp="1"/>
          </p:cNvSpPr>
          <p:nvPr>
            <p:ph type="subTitle" idx="1"/>
          </p:nvPr>
        </p:nvSpPr>
        <p:spPr/>
        <p:txBody>
          <a:bodyPr/>
          <a:lstStyle/>
          <a:p>
            <a:pPr algn="l"/>
            <a:r>
              <a:rPr lang="en-US" dirty="0" smtClean="0"/>
              <a:t>The Scanner:  Dr Garfield </a:t>
            </a:r>
          </a:p>
          <a:p>
            <a:pPr algn="l"/>
            <a:r>
              <a:rPr lang="en-US" dirty="0" smtClean="0"/>
              <a:t>University of Cambridge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III Unique Characteristics of People with PWS</a:t>
            </a:r>
            <a:endParaRPr lang="en-US" dirty="0"/>
          </a:p>
        </p:txBody>
      </p:sp>
      <p:sp>
        <p:nvSpPr>
          <p:cNvPr id="3" name="Content Placeholder 2"/>
          <p:cNvSpPr>
            <a:spLocks noGrp="1"/>
          </p:cNvSpPr>
          <p:nvPr>
            <p:ph idx="1"/>
          </p:nvPr>
        </p:nvSpPr>
        <p:spPr/>
        <p:txBody>
          <a:bodyPr>
            <a:normAutofit lnSpcReduction="10000"/>
          </a:bodyPr>
          <a:lstStyle/>
          <a:p>
            <a:pPr marL="1035558" lvl="2" indent="-514350" algn="ctr">
              <a:buNone/>
            </a:pPr>
            <a:r>
              <a:rPr lang="en-US" sz="2800" u="sng" dirty="0" smtClean="0"/>
              <a:t>Supporting Adults with </a:t>
            </a:r>
            <a:r>
              <a:rPr lang="en-US" sz="2800" u="sng" dirty="0" err="1" smtClean="0"/>
              <a:t>Prader-Willi</a:t>
            </a:r>
            <a:r>
              <a:rPr lang="en-US" sz="2800" u="sng" dirty="0" smtClean="0"/>
              <a:t> Syndrome in Residential Settings </a:t>
            </a:r>
          </a:p>
          <a:p>
            <a:pPr marL="1035558" lvl="2" indent="-514350">
              <a:buNone/>
            </a:pPr>
            <a:r>
              <a:rPr lang="en-US" dirty="0" smtClean="0"/>
              <a:t>		 </a:t>
            </a:r>
            <a:r>
              <a:rPr lang="en-US" i="1" dirty="0" smtClean="0"/>
              <a:t>An Expert’s Recommendations </a:t>
            </a:r>
          </a:p>
          <a:p>
            <a:pPr marL="1035558" lvl="2" indent="-514350">
              <a:buNone/>
            </a:pPr>
            <a:r>
              <a:rPr lang="en-US" dirty="0" smtClean="0"/>
              <a:t>                      By Barbara J. Goff, </a:t>
            </a:r>
            <a:r>
              <a:rPr lang="en-US" dirty="0" err="1" smtClean="0"/>
              <a:t>Ed.D</a:t>
            </a:r>
            <a:endParaRPr lang="en-US" dirty="0" smtClean="0"/>
          </a:p>
          <a:p>
            <a:pPr marL="1035558" lvl="2" indent="-514350">
              <a:buNone/>
            </a:pPr>
            <a:endParaRPr lang="en-US" dirty="0" smtClean="0"/>
          </a:p>
          <a:p>
            <a:pPr marL="1035558" lvl="2" indent="-514350">
              <a:buNone/>
            </a:pPr>
            <a:endParaRPr lang="en-US" dirty="0" smtClean="0"/>
          </a:p>
          <a:p>
            <a:pPr marL="1035558" lvl="2" indent="-514350">
              <a:buNone/>
            </a:pPr>
            <a:r>
              <a:rPr lang="en-US" dirty="0" smtClean="0"/>
              <a:t>This section of the training draws specifically from Dr. BJ Goff’s detailed work and experience of working with and designing optimal living environments for person’s living with </a:t>
            </a:r>
            <a:r>
              <a:rPr lang="en-US" dirty="0" err="1" smtClean="0"/>
              <a:t>Prader</a:t>
            </a:r>
            <a:r>
              <a:rPr lang="en-US" dirty="0" smtClean="0"/>
              <a:t> </a:t>
            </a:r>
            <a:r>
              <a:rPr lang="en-US" dirty="0" err="1" smtClean="0"/>
              <a:t>Willi</a:t>
            </a:r>
            <a:r>
              <a:rPr lang="en-US" dirty="0" smtClean="0"/>
              <a:t> Syndrome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III-Unique Characteristics</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Generally high IQ</a:t>
            </a:r>
          </a:p>
          <a:p>
            <a:pPr marL="514350" indent="-514350">
              <a:buAutoNum type="alphaUcPeriod"/>
            </a:pPr>
            <a:r>
              <a:rPr lang="en-US" dirty="0" err="1" smtClean="0"/>
              <a:t>Hyerphagia</a:t>
            </a:r>
            <a:r>
              <a:rPr lang="en-US" dirty="0" smtClean="0"/>
              <a:t>-excessive appetite/eating</a:t>
            </a:r>
          </a:p>
          <a:p>
            <a:pPr marL="514350" indent="-514350">
              <a:buAutoNum type="alphaUcPeriod"/>
            </a:pPr>
            <a:r>
              <a:rPr lang="en-US" dirty="0" smtClean="0"/>
              <a:t>Lying and Stealing</a:t>
            </a:r>
          </a:p>
          <a:p>
            <a:pPr marL="514350" indent="-514350">
              <a:buAutoNum type="alphaUcPeriod"/>
            </a:pPr>
            <a:r>
              <a:rPr lang="en-US" dirty="0" smtClean="0"/>
              <a:t>Obsessive-Compulsive Behaviors</a:t>
            </a:r>
          </a:p>
          <a:p>
            <a:pPr marL="514350" indent="-514350">
              <a:buAutoNum type="alphaUcPeriod"/>
            </a:pPr>
            <a:r>
              <a:rPr lang="en-US" dirty="0" smtClean="0"/>
              <a:t>Self-Injurious Behavior</a:t>
            </a:r>
          </a:p>
          <a:p>
            <a:pPr marL="514350" indent="-514350">
              <a:buAutoNum type="alphaUcPeriod"/>
            </a:pPr>
            <a:r>
              <a:rPr lang="en-US" dirty="0" smtClean="0"/>
              <a:t>Under activity</a:t>
            </a:r>
          </a:p>
          <a:p>
            <a:pPr marL="514350" indent="-514350">
              <a:buAutoNum type="alphaUcPeriod"/>
            </a:pPr>
            <a:r>
              <a:rPr lang="en-US" dirty="0" smtClean="0"/>
              <a:t>Physical Appearance</a:t>
            </a:r>
          </a:p>
          <a:p>
            <a:pPr marL="514350" indent="-514350">
              <a:buAutoNum type="alphaUcPeriod"/>
            </a:pPr>
            <a:r>
              <a:rPr lang="en-US" dirty="0" smtClean="0"/>
              <a:t>Impulsivity and Aggression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Generally High IQ </a:t>
            </a:r>
            <a:endParaRPr lang="en-US" dirty="0"/>
          </a:p>
        </p:txBody>
      </p:sp>
      <p:sp>
        <p:nvSpPr>
          <p:cNvPr id="5" name="Text Placeholder 4"/>
          <p:cNvSpPr>
            <a:spLocks noGrp="1"/>
          </p:cNvSpPr>
          <p:nvPr>
            <p:ph type="body" idx="1"/>
          </p:nvPr>
        </p:nvSpPr>
        <p:spPr/>
        <p:txBody>
          <a:bodyPr/>
          <a:lstStyle/>
          <a:p>
            <a:r>
              <a:rPr lang="en-US" dirty="0" smtClean="0"/>
              <a:t>Benefits</a:t>
            </a:r>
            <a:endParaRPr lang="en-US" dirty="0"/>
          </a:p>
        </p:txBody>
      </p:sp>
      <p:sp>
        <p:nvSpPr>
          <p:cNvPr id="7" name="Text Placeholder 6"/>
          <p:cNvSpPr>
            <a:spLocks noGrp="1"/>
          </p:cNvSpPr>
          <p:nvPr>
            <p:ph type="body" sz="half" idx="3"/>
          </p:nvPr>
        </p:nvSpPr>
        <p:spPr/>
        <p:txBody>
          <a:bodyPr/>
          <a:lstStyle/>
          <a:p>
            <a:r>
              <a:rPr lang="en-US" dirty="0" smtClean="0"/>
              <a:t>Concerns</a:t>
            </a:r>
            <a:endParaRPr lang="en-US" dirty="0"/>
          </a:p>
        </p:txBody>
      </p:sp>
      <p:sp>
        <p:nvSpPr>
          <p:cNvPr id="6" name="Content Placeholder 5"/>
          <p:cNvSpPr>
            <a:spLocks noGrp="1"/>
          </p:cNvSpPr>
          <p:nvPr>
            <p:ph sz="quarter" idx="2"/>
          </p:nvPr>
        </p:nvSpPr>
        <p:spPr/>
        <p:txBody>
          <a:bodyPr>
            <a:normAutofit fontScale="92500" lnSpcReduction="20000"/>
          </a:bodyPr>
          <a:lstStyle/>
          <a:p>
            <a:r>
              <a:rPr lang="en-US" dirty="0" smtClean="0"/>
              <a:t>Capable of academic success: High School and College</a:t>
            </a:r>
          </a:p>
          <a:p>
            <a:r>
              <a:rPr lang="en-US" dirty="0" smtClean="0"/>
              <a:t>Often can obtain vocation and technical skills needed to get full time employment</a:t>
            </a:r>
          </a:p>
          <a:p>
            <a:r>
              <a:rPr lang="en-US" dirty="0" smtClean="0"/>
              <a:t>May be able to navigate and use public transportation, handle layover and negotiate the delays</a:t>
            </a:r>
          </a:p>
        </p:txBody>
      </p:sp>
      <p:sp>
        <p:nvSpPr>
          <p:cNvPr id="8" name="Content Placeholder 7"/>
          <p:cNvSpPr>
            <a:spLocks noGrp="1"/>
          </p:cNvSpPr>
          <p:nvPr>
            <p:ph sz="quarter" idx="4"/>
          </p:nvPr>
        </p:nvSpPr>
        <p:spPr/>
        <p:txBody>
          <a:bodyPr>
            <a:normAutofit fontScale="85000" lnSpcReduction="20000"/>
          </a:bodyPr>
          <a:lstStyle/>
          <a:p>
            <a:r>
              <a:rPr lang="en-US" dirty="0" smtClean="0"/>
              <a:t>Caregiver “thinks” person with PWS understands and can control actions</a:t>
            </a:r>
          </a:p>
          <a:p>
            <a:r>
              <a:rPr lang="en-US" dirty="0" smtClean="0"/>
              <a:t>High IQ not equal to emotional control (but may be able to better tell us what they felt)</a:t>
            </a:r>
          </a:p>
          <a:p>
            <a:r>
              <a:rPr lang="en-US" dirty="0" smtClean="0"/>
              <a:t>Person with PWS with high IQ knows what they may never be able to gain (complete independence)</a:t>
            </a:r>
          </a:p>
          <a:p>
            <a:r>
              <a:rPr lang="en-US" dirty="0" smtClean="0"/>
              <a:t>Susceptible to depression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a:buNone/>
            </a:pPr>
            <a:r>
              <a:rPr lang="en-US" dirty="0" smtClean="0"/>
              <a:t>I.   History and Genetics</a:t>
            </a:r>
          </a:p>
          <a:p>
            <a:pPr>
              <a:buNone/>
            </a:pPr>
            <a:r>
              <a:rPr lang="en-US" dirty="0" smtClean="0"/>
              <a:t>II.  Hypothalamus &amp; Pituitary Involvement</a:t>
            </a:r>
          </a:p>
          <a:p>
            <a:pPr>
              <a:buNone/>
            </a:pPr>
            <a:r>
              <a:rPr lang="en-US" dirty="0" smtClean="0"/>
              <a:t>III. Understanding Unique Characteristics of      	Adults with PWS</a:t>
            </a:r>
          </a:p>
          <a:p>
            <a:pPr>
              <a:buNone/>
            </a:pPr>
            <a:r>
              <a:rPr lang="en-US" dirty="0" smtClean="0"/>
              <a:t>IV.  Group Home Supports for those with   	PWS</a:t>
            </a:r>
          </a:p>
          <a:p>
            <a:pPr>
              <a:buNone/>
            </a:pPr>
            <a:r>
              <a:rPr lang="en-US" dirty="0" smtClean="0"/>
              <a:t>V.  Philosophy and Attributes of a 	Successful Caregiver</a:t>
            </a:r>
          </a:p>
          <a:p>
            <a:pPr>
              <a:buNone/>
            </a:pPr>
            <a:r>
              <a:rPr lang="en-US" dirty="0" smtClean="0"/>
              <a:t>VI. Questions and Discussion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a:t>
            </a:r>
            <a:r>
              <a:rPr lang="en-US" dirty="0" err="1" smtClean="0"/>
              <a:t>Hyperphagia</a:t>
            </a:r>
            <a:r>
              <a:rPr lang="en-US" dirty="0" smtClean="0"/>
              <a:t>-what it may look like </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Obsessed with food and general food seeking drive</a:t>
            </a:r>
            <a:endParaRPr lang="en-US" dirty="0"/>
          </a:p>
        </p:txBody>
      </p:sp>
      <p:sp>
        <p:nvSpPr>
          <p:cNvPr id="4" name="Text Placeholder 3"/>
          <p:cNvSpPr>
            <a:spLocks noGrp="1"/>
          </p:cNvSpPr>
          <p:nvPr>
            <p:ph type="body" sz="half" idx="3"/>
          </p:nvPr>
        </p:nvSpPr>
        <p:spPr/>
        <p:txBody>
          <a:bodyPr/>
          <a:lstStyle/>
          <a:p>
            <a:r>
              <a:rPr lang="en-US" dirty="0" smtClean="0"/>
              <a:t>Areas of caution</a:t>
            </a:r>
            <a:endParaRPr lang="en-US" dirty="0"/>
          </a:p>
        </p:txBody>
      </p:sp>
      <p:sp>
        <p:nvSpPr>
          <p:cNvPr id="5" name="Content Placeholder 4"/>
          <p:cNvSpPr>
            <a:spLocks noGrp="1"/>
          </p:cNvSpPr>
          <p:nvPr>
            <p:ph sz="quarter" idx="2"/>
          </p:nvPr>
        </p:nvSpPr>
        <p:spPr/>
        <p:txBody>
          <a:bodyPr>
            <a:normAutofit fontScale="70000" lnSpcReduction="20000"/>
          </a:bodyPr>
          <a:lstStyle/>
          <a:p>
            <a:r>
              <a:rPr lang="en-US" dirty="0" smtClean="0"/>
              <a:t>Always on my mind (food, how to get food)</a:t>
            </a:r>
          </a:p>
          <a:p>
            <a:r>
              <a:rPr lang="en-US" dirty="0" smtClean="0"/>
              <a:t>Please keep temptation out of my way </a:t>
            </a:r>
          </a:p>
          <a:p>
            <a:r>
              <a:rPr lang="en-US" dirty="0" smtClean="0"/>
              <a:t>Residents will always come up with ways to obtain food that you will never anticipate….</a:t>
            </a:r>
          </a:p>
          <a:p>
            <a:r>
              <a:rPr lang="en-US" dirty="0" smtClean="0"/>
              <a:t>Appreciate the creativity, document/document and then change the environment to prevent it from easily happening again </a:t>
            </a:r>
          </a:p>
          <a:p>
            <a:r>
              <a:rPr lang="en-US" dirty="0" smtClean="0"/>
              <a:t> Restitution may be natural consequence but I won’t “learn” to stop doing it</a:t>
            </a:r>
            <a:endParaRPr lang="en-US" dirty="0"/>
          </a:p>
        </p:txBody>
      </p:sp>
      <p:sp>
        <p:nvSpPr>
          <p:cNvPr id="6" name="Content Placeholder 5"/>
          <p:cNvSpPr>
            <a:spLocks noGrp="1"/>
          </p:cNvSpPr>
          <p:nvPr>
            <p:ph sz="quarter" idx="4"/>
          </p:nvPr>
        </p:nvSpPr>
        <p:spPr/>
        <p:txBody>
          <a:bodyPr>
            <a:normAutofit fontScale="55000" lnSpcReduction="20000"/>
          </a:bodyPr>
          <a:lstStyle/>
          <a:p>
            <a:pPr>
              <a:buNone/>
            </a:pPr>
            <a:r>
              <a:rPr lang="en-US" dirty="0" smtClean="0"/>
              <a:t>Food may be picked up from floor of buses, movie theatres, restaurants </a:t>
            </a:r>
          </a:p>
          <a:p>
            <a:pPr>
              <a:buNone/>
            </a:pPr>
            <a:r>
              <a:rPr lang="en-US" dirty="0" smtClean="0"/>
              <a:t>Condiment packets are food</a:t>
            </a:r>
          </a:p>
          <a:p>
            <a:pPr>
              <a:buNone/>
            </a:pPr>
            <a:r>
              <a:rPr lang="en-US" dirty="0" smtClean="0"/>
              <a:t>May go into trash cans for food</a:t>
            </a:r>
          </a:p>
          <a:p>
            <a:pPr>
              <a:buNone/>
            </a:pPr>
            <a:r>
              <a:rPr lang="en-US" dirty="0" smtClean="0"/>
              <a:t>May eat pet food</a:t>
            </a:r>
          </a:p>
          <a:p>
            <a:pPr>
              <a:buNone/>
            </a:pPr>
            <a:r>
              <a:rPr lang="en-US" dirty="0" smtClean="0"/>
              <a:t>Complain of sore throat, stomach ailment (cough drops, TUMS are food)</a:t>
            </a:r>
          </a:p>
          <a:p>
            <a:pPr>
              <a:buNone/>
            </a:pPr>
            <a:r>
              <a:rPr lang="en-US" dirty="0" smtClean="0"/>
              <a:t>May hoard toothpaste, mouthwash and eat it in secret</a:t>
            </a:r>
          </a:p>
          <a:p>
            <a:pPr>
              <a:buNone/>
            </a:pPr>
            <a:r>
              <a:rPr lang="en-US" dirty="0" smtClean="0"/>
              <a:t>May shoplift (usually very stealth-like) actual food or something to trade up later</a:t>
            </a:r>
          </a:p>
          <a:p>
            <a:pPr>
              <a:buNone/>
            </a:pPr>
            <a:r>
              <a:rPr lang="en-US" dirty="0" smtClean="0"/>
              <a:t>May approach strangers with eloquent details of needing a snack or food</a:t>
            </a:r>
          </a:p>
          <a:p>
            <a:pPr>
              <a:buNone/>
            </a:pPr>
            <a:r>
              <a:rPr lang="en-US" dirty="0" smtClean="0"/>
              <a:t>Extreme case may entail eating of feces/toilet paper, beads or other non-food item (rare, but does occur)</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can you do?</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Get to know the individual</a:t>
            </a:r>
          </a:p>
          <a:p>
            <a:r>
              <a:rPr lang="en-US" dirty="0" smtClean="0"/>
              <a:t>Monitor weight closely/frequently (details in video)</a:t>
            </a:r>
          </a:p>
          <a:p>
            <a:r>
              <a:rPr lang="en-US" dirty="0" smtClean="0"/>
              <a:t>If person is on 1,000 calorie diet but is steadily gaining weight there is a food source SOMEWHERE</a:t>
            </a:r>
          </a:p>
          <a:p>
            <a:r>
              <a:rPr lang="en-US" dirty="0" smtClean="0"/>
              <a:t>Investigate but don’t interrogate…..the source needs to be eliminated by careful planning</a:t>
            </a:r>
          </a:p>
          <a:p>
            <a:r>
              <a:rPr lang="en-US" dirty="0" smtClean="0"/>
              <a:t>Look at day program, bus route, new friends or employees, new job detail (may go into dumpster, eat hamster food, have access to candy drawer, etc)</a:t>
            </a:r>
          </a:p>
          <a:p>
            <a:r>
              <a:rPr lang="en-US" dirty="0" smtClean="0"/>
              <a:t>If a person in gaining weight despite all other controls there IS a source of calories……</a:t>
            </a:r>
          </a:p>
          <a:p>
            <a:r>
              <a:rPr lang="en-US" dirty="0" smtClean="0"/>
              <a:t>Do not ask the obvious </a:t>
            </a:r>
          </a:p>
          <a:p>
            <a:r>
              <a:rPr lang="en-US" dirty="0" smtClean="0"/>
              <a:t>Do state the obvious without emotional content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Creativity-just one of the amazing services I provide!!</a:t>
            </a:r>
            <a:endParaRPr lang="en-US" dirty="0"/>
          </a:p>
        </p:txBody>
      </p:sp>
      <p:pic>
        <p:nvPicPr>
          <p:cNvPr id="35842" name="Picture 2" descr="C:\Users\Cindy\AppData\Local\Microsoft\Windows\Temporary Internet Files\Content.IE5\WNDOHXB4\MC900141227[1].wmf"/>
          <p:cNvPicPr>
            <a:picLocks noGrp="1" noChangeAspect="1" noChangeArrowheads="1"/>
          </p:cNvPicPr>
          <p:nvPr>
            <p:ph idx="1"/>
          </p:nvPr>
        </p:nvPicPr>
        <p:blipFill>
          <a:blip r:embed="rId2" cstate="print"/>
          <a:srcRect/>
          <a:stretch>
            <a:fillRect/>
          </a:stretch>
        </p:blipFill>
        <p:spPr bwMode="auto">
          <a:xfrm>
            <a:off x="1066800" y="1066800"/>
            <a:ext cx="2124151" cy="354695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now that’s genius!</a:t>
            </a:r>
            <a:endParaRPr lang="en-US" dirty="0"/>
          </a:p>
        </p:txBody>
      </p:sp>
      <p:sp>
        <p:nvSpPr>
          <p:cNvPr id="3" name="Content Placeholder 2"/>
          <p:cNvSpPr>
            <a:spLocks noGrp="1"/>
          </p:cNvSpPr>
          <p:nvPr>
            <p:ph idx="1"/>
          </p:nvPr>
        </p:nvSpPr>
        <p:spPr/>
        <p:txBody>
          <a:bodyPr/>
          <a:lstStyle/>
          <a:p>
            <a:r>
              <a:rPr lang="en-US" dirty="0" smtClean="0"/>
              <a:t>Examples of lengths a person has gone to get what they crave</a:t>
            </a:r>
          </a:p>
          <a:p>
            <a:pPr lvl="1"/>
            <a:r>
              <a:rPr lang="en-US" dirty="0" smtClean="0"/>
              <a:t>Name change 101  </a:t>
            </a:r>
          </a:p>
          <a:p>
            <a:pPr lvl="1"/>
            <a:r>
              <a:rPr lang="en-US" dirty="0" smtClean="0"/>
              <a:t>The Shopper </a:t>
            </a:r>
          </a:p>
          <a:p>
            <a:pPr lvl="1"/>
            <a:r>
              <a:rPr lang="en-US" dirty="0" smtClean="0"/>
              <a:t>“Ocean’s Three”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Create Safe Environment-food needs to be a “non-issue”</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Inaccessibility to food and money except as prescribed</a:t>
            </a:r>
          </a:p>
          <a:p>
            <a:r>
              <a:rPr lang="en-US" dirty="0" smtClean="0"/>
              <a:t>Meals strictly prepared (by staff)</a:t>
            </a:r>
          </a:p>
          <a:p>
            <a:r>
              <a:rPr lang="en-US" dirty="0" smtClean="0"/>
              <a:t>Menus posted</a:t>
            </a:r>
          </a:p>
          <a:p>
            <a:r>
              <a:rPr lang="en-US" dirty="0" smtClean="0"/>
              <a:t>If food portion is questioned, re-measure-</a:t>
            </a:r>
          </a:p>
          <a:p>
            <a:r>
              <a:rPr lang="en-US" dirty="0" smtClean="0"/>
              <a:t>Staff eat the same meal with residence OR eat in private</a:t>
            </a:r>
          </a:p>
          <a:p>
            <a:r>
              <a:rPr lang="en-US" dirty="0" smtClean="0"/>
              <a:t>Staff are </a:t>
            </a:r>
            <a:r>
              <a:rPr lang="en-US" b="1" i="1" dirty="0" smtClean="0"/>
              <a:t>not</a:t>
            </a:r>
            <a:r>
              <a:rPr lang="en-US" dirty="0" smtClean="0"/>
              <a:t> to bring in strong smelling foods-if you work in a de-</a:t>
            </a:r>
            <a:r>
              <a:rPr lang="en-US" dirty="0" err="1" smtClean="0"/>
              <a:t>tox</a:t>
            </a:r>
            <a:r>
              <a:rPr lang="en-US" dirty="0" smtClean="0"/>
              <a:t> clinic don’t show up drunk!</a:t>
            </a:r>
          </a:p>
          <a:p>
            <a:r>
              <a:rPr lang="en-US" dirty="0" smtClean="0"/>
              <a:t>Nutritionist builds treats into menu AND helps plan for special occasions</a:t>
            </a:r>
          </a:p>
          <a:p>
            <a:r>
              <a:rPr lang="en-US" dirty="0" smtClean="0"/>
              <a:t>Recreation and Social events should center around the activity not how and when we will eat</a:t>
            </a:r>
          </a:p>
          <a:p>
            <a:r>
              <a:rPr lang="en-US" dirty="0" smtClean="0"/>
              <a:t>When food will be part of social event plan how to enjoy the food with dietary exchanges BEFORE going on event (food security)</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minute in my shoes</a:t>
            </a:r>
            <a:endParaRPr lang="en-US" dirty="0"/>
          </a:p>
        </p:txBody>
      </p:sp>
      <p:sp>
        <p:nvSpPr>
          <p:cNvPr id="3" name="Content Placeholder 2"/>
          <p:cNvSpPr>
            <a:spLocks noGrp="1"/>
          </p:cNvSpPr>
          <p:nvPr>
            <p:ph idx="1"/>
          </p:nvPr>
        </p:nvSpPr>
        <p:spPr/>
        <p:txBody>
          <a:bodyPr/>
          <a:lstStyle/>
          <a:p>
            <a:r>
              <a:rPr lang="en-US" dirty="0" smtClean="0"/>
              <a:t>Final note:  Let’s review your past 24 hours.  In your head food is all consuming-how many places have you been that there is access to food or money that would tempt you IF you have uncontrollable drive for food?</a:t>
            </a:r>
          </a:p>
          <a:p>
            <a:r>
              <a:rPr lang="en-US" dirty="0" smtClean="0"/>
              <a:t>Think of how many of these situations cannot be avoided----what if they each caused internal conflict?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Management Strategies</a:t>
            </a:r>
            <a:endParaRPr lang="en-US" dirty="0"/>
          </a:p>
        </p:txBody>
      </p:sp>
      <p:sp>
        <p:nvSpPr>
          <p:cNvPr id="3" name="Content Placeholder 2"/>
          <p:cNvSpPr>
            <a:spLocks noGrp="1"/>
          </p:cNvSpPr>
          <p:nvPr>
            <p:ph idx="1"/>
          </p:nvPr>
        </p:nvSpPr>
        <p:spPr>
          <a:xfrm>
            <a:off x="533400" y="304800"/>
            <a:ext cx="8183880" cy="5419200"/>
          </a:xfrm>
        </p:spPr>
        <p:txBody>
          <a:bodyPr/>
          <a:lstStyle/>
          <a:p>
            <a:pPr>
              <a:buNone/>
            </a:pPr>
            <a:r>
              <a:rPr lang="en-US" dirty="0" smtClean="0"/>
              <a:t>Video:</a:t>
            </a:r>
          </a:p>
          <a:p>
            <a:pPr>
              <a:buNone/>
            </a:pPr>
            <a:endParaRPr lang="en-US" dirty="0" smtClean="0"/>
          </a:p>
          <a:p>
            <a:pPr algn="ctr">
              <a:buNone/>
            </a:pPr>
            <a:r>
              <a:rPr lang="en-US" b="1" u="sng" dirty="0" smtClean="0"/>
              <a:t> </a:t>
            </a:r>
            <a:r>
              <a:rPr lang="en-US" b="1" u="sng" dirty="0" err="1" smtClean="0"/>
              <a:t>Prader-Willi</a:t>
            </a:r>
            <a:r>
              <a:rPr lang="en-US" b="1" u="sng" dirty="0" smtClean="0"/>
              <a:t> Syndrome Residential Staff Training</a:t>
            </a:r>
          </a:p>
          <a:p>
            <a:pPr algn="ctr">
              <a:buNone/>
            </a:pPr>
            <a:r>
              <a:rPr lang="en-US" dirty="0" smtClean="0"/>
              <a:t>(Section 10)</a:t>
            </a:r>
          </a:p>
          <a:p>
            <a:pPr>
              <a:buNone/>
            </a:pPr>
            <a:endParaRPr lang="en-US" dirty="0"/>
          </a:p>
        </p:txBody>
      </p:sp>
      <p:pic>
        <p:nvPicPr>
          <p:cNvPr id="1026" name="Picture 2" descr="C:\Users\Cindy\AppData\Local\Microsoft\Windows\Temporary Internet Files\Content.IE5\I2B30QCR\MP900400656[1].jpg"/>
          <p:cNvPicPr>
            <a:picLocks noChangeAspect="1" noChangeArrowheads="1"/>
          </p:cNvPicPr>
          <p:nvPr/>
        </p:nvPicPr>
        <p:blipFill>
          <a:blip r:embed="rId2" cstate="print"/>
          <a:srcRect/>
          <a:stretch>
            <a:fillRect/>
          </a:stretch>
        </p:blipFill>
        <p:spPr bwMode="auto">
          <a:xfrm>
            <a:off x="2743200" y="2743200"/>
            <a:ext cx="3902075" cy="236219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Lying and Stealing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Understanding that lying and stealing is part of the syndrome (keep tough skin it is not personal)</a:t>
            </a:r>
          </a:p>
          <a:p>
            <a:r>
              <a:rPr lang="en-US" dirty="0" smtClean="0"/>
              <a:t>Even if you have a close personal relationship with an individual does not mean they will not steal money or food from you (families and staff can be pulled apart by allegations)</a:t>
            </a:r>
          </a:p>
          <a:p>
            <a:r>
              <a:rPr lang="en-US" dirty="0" smtClean="0"/>
              <a:t>It is your job to be vigilant in observing, be straight forward with fact if you see evidence and do expect the appropriate consequence to occur BUT do not expect long term change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B.J. Goff’s take on lying and stealing</a:t>
            </a:r>
            <a:endParaRPr lang="en-US" dirty="0"/>
          </a:p>
        </p:txBody>
      </p:sp>
      <p:sp>
        <p:nvSpPr>
          <p:cNvPr id="5" name="Text Placeholder 4"/>
          <p:cNvSpPr>
            <a:spLocks noGrp="1"/>
          </p:cNvSpPr>
          <p:nvPr>
            <p:ph type="body" idx="1"/>
          </p:nvPr>
        </p:nvSpPr>
        <p:spPr/>
        <p:txBody>
          <a:bodyPr/>
          <a:lstStyle/>
          <a:p>
            <a:r>
              <a:rPr lang="en-US" dirty="0" smtClean="0"/>
              <a:t>Communication</a:t>
            </a:r>
            <a:endParaRPr lang="en-US" dirty="0"/>
          </a:p>
        </p:txBody>
      </p:sp>
      <p:sp>
        <p:nvSpPr>
          <p:cNvPr id="7" name="Text Placeholder 6"/>
          <p:cNvSpPr>
            <a:spLocks noGrp="1"/>
          </p:cNvSpPr>
          <p:nvPr>
            <p:ph type="body" sz="half" idx="3"/>
          </p:nvPr>
        </p:nvSpPr>
        <p:spPr/>
        <p:txBody>
          <a:bodyPr/>
          <a:lstStyle/>
          <a:p>
            <a:r>
              <a:rPr lang="en-US" dirty="0" smtClean="0"/>
              <a:t>Keeping logs</a:t>
            </a:r>
            <a:endParaRPr lang="en-US" dirty="0"/>
          </a:p>
        </p:txBody>
      </p:sp>
      <p:sp>
        <p:nvSpPr>
          <p:cNvPr id="6" name="Content Placeholder 5"/>
          <p:cNvSpPr>
            <a:spLocks noGrp="1"/>
          </p:cNvSpPr>
          <p:nvPr>
            <p:ph sz="quarter" idx="2"/>
          </p:nvPr>
        </p:nvSpPr>
        <p:spPr/>
        <p:txBody>
          <a:bodyPr>
            <a:normAutofit lnSpcReduction="10000"/>
          </a:bodyPr>
          <a:lstStyle/>
          <a:p>
            <a:r>
              <a:rPr lang="en-US" dirty="0" smtClean="0"/>
              <a:t>Keep open communication with all care givers</a:t>
            </a:r>
          </a:p>
          <a:p>
            <a:r>
              <a:rPr lang="en-US" dirty="0" smtClean="0"/>
              <a:t>Do not put person with PWS in situation to lie (candy wrapper, food was eaten)</a:t>
            </a:r>
          </a:p>
          <a:p>
            <a:r>
              <a:rPr lang="en-US" dirty="0" smtClean="0"/>
              <a:t> Denial is a river---don’t jump in</a:t>
            </a:r>
          </a:p>
          <a:p>
            <a:endParaRPr lang="en-US" dirty="0" smtClean="0"/>
          </a:p>
          <a:p>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Write down property brought into, taken out of home</a:t>
            </a:r>
          </a:p>
          <a:p>
            <a:r>
              <a:rPr lang="en-US" dirty="0" smtClean="0"/>
              <a:t>Of allegations of mistreatment, details of home visits, check all sources</a:t>
            </a:r>
          </a:p>
          <a:p>
            <a:r>
              <a:rPr lang="en-US" dirty="0" smtClean="0"/>
              <a:t>Example of attempts to reason and length of “logical explanation” that will not work</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Lying and Stealing always have to do with food?</a:t>
            </a:r>
            <a:endParaRPr lang="en-US" dirty="0"/>
          </a:p>
        </p:txBody>
      </p:sp>
      <p:sp>
        <p:nvSpPr>
          <p:cNvPr id="3" name="Content Placeholder 2"/>
          <p:cNvSpPr>
            <a:spLocks noGrp="1"/>
          </p:cNvSpPr>
          <p:nvPr>
            <p:ph idx="1"/>
          </p:nvPr>
        </p:nvSpPr>
        <p:spPr/>
        <p:txBody>
          <a:bodyPr/>
          <a:lstStyle/>
          <a:p>
            <a:r>
              <a:rPr lang="en-US" dirty="0" smtClean="0"/>
              <a:t>Some individuals do hoard or acquire items without paying for them</a:t>
            </a:r>
          </a:p>
          <a:p>
            <a:r>
              <a:rPr lang="en-US" dirty="0" smtClean="0"/>
              <a:t>It may be more about the collection (and wanting to save the money for food) than the “right or wrong” of the behavior</a:t>
            </a:r>
          </a:p>
          <a:p>
            <a:r>
              <a:rPr lang="en-US" dirty="0" smtClean="0"/>
              <a:t>Person’s with PWS can usually tell you stealing and lying are wrong but the philosophy and implementation of behavior is not going to always translate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I-History and Genetic Factors</a:t>
            </a:r>
            <a:br>
              <a:rPr lang="en-US" dirty="0" smtClean="0"/>
            </a:br>
            <a:endParaRPr lang="en-US" dirty="0"/>
          </a:p>
        </p:txBody>
      </p:sp>
      <p:sp>
        <p:nvSpPr>
          <p:cNvPr id="3" name="Content Placeholder 2"/>
          <p:cNvSpPr>
            <a:spLocks noGrp="1"/>
          </p:cNvSpPr>
          <p:nvPr>
            <p:ph idx="1"/>
          </p:nvPr>
        </p:nvSpPr>
        <p:spPr>
          <a:xfrm>
            <a:off x="502920" y="530352"/>
            <a:ext cx="8183880" cy="3508248"/>
          </a:xfrm>
        </p:spPr>
        <p:txBody>
          <a:bodyPr numCol="1">
            <a:normAutofit/>
          </a:bodyPr>
          <a:lstStyle/>
          <a:p>
            <a:pPr>
              <a:buNone/>
            </a:pPr>
            <a:endParaRPr lang="en-US" dirty="0" smtClean="0"/>
          </a:p>
        </p:txBody>
      </p:sp>
      <p:pic>
        <p:nvPicPr>
          <p:cNvPr id="18433" name="Picture 1" descr="C:\Users\Cindy\AppData\Local\Microsoft\Windows\Temporary Internet Files\Content.IE5\WNDOHXB4\MP900398761[1].jpg"/>
          <p:cNvPicPr>
            <a:picLocks noChangeAspect="1" noChangeArrowheads="1"/>
          </p:cNvPicPr>
          <p:nvPr/>
        </p:nvPicPr>
        <p:blipFill>
          <a:blip r:embed="rId2" cstate="print"/>
          <a:srcRect/>
          <a:stretch>
            <a:fillRect/>
          </a:stretch>
        </p:blipFill>
        <p:spPr bwMode="auto">
          <a:xfrm>
            <a:off x="685800" y="533400"/>
            <a:ext cx="4800600" cy="304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 Obsessive-Compulsive Behavior</a:t>
            </a:r>
            <a:endParaRPr lang="en-US" dirty="0"/>
          </a:p>
        </p:txBody>
      </p:sp>
      <p:sp>
        <p:nvSpPr>
          <p:cNvPr id="5" name="Text Placeholder 4"/>
          <p:cNvSpPr>
            <a:spLocks noGrp="1"/>
          </p:cNvSpPr>
          <p:nvPr>
            <p:ph type="body" idx="1"/>
          </p:nvPr>
        </p:nvSpPr>
        <p:spPr/>
        <p:txBody>
          <a:bodyPr/>
          <a:lstStyle/>
          <a:p>
            <a:r>
              <a:rPr lang="en-US" dirty="0" smtClean="0"/>
              <a:t>Obsession</a:t>
            </a:r>
            <a:endParaRPr lang="en-US" dirty="0"/>
          </a:p>
        </p:txBody>
      </p:sp>
      <p:sp>
        <p:nvSpPr>
          <p:cNvPr id="7" name="Text Placeholder 6"/>
          <p:cNvSpPr>
            <a:spLocks noGrp="1"/>
          </p:cNvSpPr>
          <p:nvPr>
            <p:ph type="body" sz="half" idx="3"/>
          </p:nvPr>
        </p:nvSpPr>
        <p:spPr/>
        <p:txBody>
          <a:bodyPr/>
          <a:lstStyle/>
          <a:p>
            <a:r>
              <a:rPr lang="en-US" dirty="0" smtClean="0"/>
              <a:t>Compulsion</a:t>
            </a:r>
            <a:endParaRPr lang="en-US" dirty="0"/>
          </a:p>
        </p:txBody>
      </p:sp>
      <p:sp>
        <p:nvSpPr>
          <p:cNvPr id="6" name="Content Placeholder 5"/>
          <p:cNvSpPr>
            <a:spLocks noGrp="1"/>
          </p:cNvSpPr>
          <p:nvPr>
            <p:ph sz="quarter" idx="2"/>
          </p:nvPr>
        </p:nvSpPr>
        <p:spPr/>
        <p:txBody>
          <a:bodyPr/>
          <a:lstStyle/>
          <a:p>
            <a:r>
              <a:rPr lang="en-US" dirty="0" smtClean="0"/>
              <a:t>On-going persistent thought, idea or impulse of images that are unwanted and cause STRESS and ANXIETY</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Feeling that one must carry out the repetitive behavior (checking, ordering, washing, counting, or repeating words, praying)</a:t>
            </a:r>
          </a:p>
          <a:p>
            <a:r>
              <a:rPr lang="en-US" dirty="0" smtClean="0"/>
              <a:t>Usually only feel temporary relief when carrying out the compulsion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183880" cy="1051560"/>
          </a:xfrm>
        </p:spPr>
        <p:txBody>
          <a:bodyPr>
            <a:normAutofit fontScale="90000"/>
          </a:bodyPr>
          <a:lstStyle/>
          <a:p>
            <a:r>
              <a:rPr lang="en-US" dirty="0" smtClean="0"/>
              <a:t>D. Obsessive-Compulsive Behaviors</a:t>
            </a:r>
            <a:endParaRPr lang="en-US" dirty="0"/>
          </a:p>
        </p:txBody>
      </p:sp>
      <p:sp>
        <p:nvSpPr>
          <p:cNvPr id="3" name="Content Placeholder 2"/>
          <p:cNvSpPr>
            <a:spLocks noGrp="1"/>
          </p:cNvSpPr>
          <p:nvPr>
            <p:ph idx="1"/>
          </p:nvPr>
        </p:nvSpPr>
        <p:spPr/>
        <p:txBody>
          <a:bodyPr>
            <a:normAutofit lnSpcReduction="10000"/>
          </a:bodyPr>
          <a:lstStyle/>
          <a:p>
            <a:r>
              <a:rPr lang="en-US" dirty="0" smtClean="0"/>
              <a:t>Orderliness-doing things in a precise manner</a:t>
            </a:r>
          </a:p>
          <a:p>
            <a:r>
              <a:rPr lang="en-US" dirty="0" smtClean="0"/>
              <a:t>Arranging</a:t>
            </a:r>
          </a:p>
          <a:p>
            <a:r>
              <a:rPr lang="en-US" dirty="0" smtClean="0"/>
              <a:t>Hoarding</a:t>
            </a:r>
          </a:p>
          <a:p>
            <a:r>
              <a:rPr lang="en-US" dirty="0" smtClean="0"/>
              <a:t>Skin-picking</a:t>
            </a:r>
          </a:p>
          <a:p>
            <a:r>
              <a:rPr lang="en-US" dirty="0" smtClean="0"/>
              <a:t>Cleanliness, symmetry and exactness</a:t>
            </a:r>
          </a:p>
          <a:p>
            <a:pPr>
              <a:buNone/>
            </a:pPr>
            <a:r>
              <a:rPr lang="en-US" dirty="0" smtClean="0"/>
              <a:t>Consider: is it interfering with person’s life? Provide time to prepare, allow for routine as lack of life control is part of the syndrome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Self-Injurious Behavior</a:t>
            </a:r>
            <a:endParaRPr lang="en-US" dirty="0"/>
          </a:p>
        </p:txBody>
      </p:sp>
      <p:sp>
        <p:nvSpPr>
          <p:cNvPr id="3" name="Content Placeholder 2"/>
          <p:cNvSpPr>
            <a:spLocks noGrp="1"/>
          </p:cNvSpPr>
          <p:nvPr>
            <p:ph idx="1"/>
          </p:nvPr>
        </p:nvSpPr>
        <p:spPr/>
        <p:txBody>
          <a:bodyPr/>
          <a:lstStyle/>
          <a:p>
            <a:r>
              <a:rPr lang="en-US" dirty="0" smtClean="0"/>
              <a:t>Skin-picking occurs in 81-84% of the population of person’s with PWS </a:t>
            </a:r>
          </a:p>
          <a:p>
            <a:r>
              <a:rPr lang="en-US" dirty="0" smtClean="0"/>
              <a:t>Other Self-Injurious Behavior (SIB) includes nose picking, hand biting, head banging, </a:t>
            </a:r>
            <a:r>
              <a:rPr lang="en-US" dirty="0" err="1" smtClean="0"/>
              <a:t>trichotillomania</a:t>
            </a:r>
            <a:r>
              <a:rPr lang="en-US" dirty="0" smtClean="0"/>
              <a:t> (pulling hair out) and rectal picking</a:t>
            </a:r>
          </a:p>
          <a:p>
            <a:r>
              <a:rPr lang="en-US" dirty="0" smtClean="0"/>
              <a:t>Often skin picking occurs on old sores, around cuticles, head and legs</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SIB-theories why possible strategies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Part of the OCD symptoms </a:t>
            </a:r>
          </a:p>
          <a:p>
            <a:r>
              <a:rPr lang="en-US" dirty="0" smtClean="0"/>
              <a:t>Picking or head banging releases endorphins (like runner’s high)</a:t>
            </a:r>
          </a:p>
          <a:p>
            <a:r>
              <a:rPr lang="en-US" dirty="0" smtClean="0"/>
              <a:t>Given high threshold for pain the self-stimulatory activity may be anxiety reducing</a:t>
            </a:r>
          </a:p>
          <a:p>
            <a:pPr lvl="1"/>
            <a:r>
              <a:rPr lang="en-US" b="1" dirty="0" smtClean="0"/>
              <a:t>Suggested interventions: </a:t>
            </a:r>
          </a:p>
          <a:p>
            <a:pPr lvl="1"/>
            <a:r>
              <a:rPr lang="en-US" dirty="0" smtClean="0"/>
              <a:t> SSRI’s (Prozac, Zoloft, Paxil)</a:t>
            </a:r>
          </a:p>
          <a:p>
            <a:pPr lvl="1"/>
            <a:r>
              <a:rPr lang="en-US" dirty="0" smtClean="0"/>
              <a:t>Use daily skin checks (nonjudgmental)</a:t>
            </a:r>
          </a:p>
          <a:p>
            <a:pPr lvl="1"/>
            <a:r>
              <a:rPr lang="en-US" dirty="0" smtClean="0"/>
              <a:t>Gloves when not engaged in activity with hands</a:t>
            </a:r>
          </a:p>
          <a:p>
            <a:pPr lvl="1"/>
            <a:r>
              <a:rPr lang="en-US" dirty="0" smtClean="0"/>
              <a:t>Alternative activities to use hands and reinforce absence of skin picking (do not point out in front of others)</a:t>
            </a:r>
          </a:p>
          <a:p>
            <a:pPr lvl="1"/>
            <a:r>
              <a:rPr lang="en-US" dirty="0" smtClean="0"/>
              <a:t>Use code word or sign if person wants help reducing the behavior</a:t>
            </a:r>
          </a:p>
          <a:p>
            <a:pPr lvl="1"/>
            <a:r>
              <a:rPr lang="en-US" dirty="0" smtClean="0"/>
              <a:t>Daily skin-rubbing protocol (get an OT involved before considering this) has proven successful in some situations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Under activity</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Hypertonia</a:t>
            </a:r>
            <a:r>
              <a:rPr lang="en-US" dirty="0" smtClean="0"/>
              <a:t> (weak muscle tone)with obesity lead to sluggishness </a:t>
            </a:r>
          </a:p>
          <a:p>
            <a:r>
              <a:rPr lang="en-US" dirty="0" smtClean="0"/>
              <a:t>Lack of coordination makes exercise, walking, playing more difficult even embarrassing</a:t>
            </a:r>
          </a:p>
          <a:p>
            <a:r>
              <a:rPr lang="en-US" dirty="0" smtClean="0"/>
              <a:t>Mix it up, be sure to enjoy the “activity” with the person AND create a goal for the success of routine which includes exercise time</a:t>
            </a:r>
          </a:p>
          <a:p>
            <a:r>
              <a:rPr lang="en-US" dirty="0" smtClean="0"/>
              <a:t>Join in…..Ask the person…..Special Olympics is great for getting out and being active</a:t>
            </a:r>
          </a:p>
          <a:p>
            <a:r>
              <a:rPr lang="en-US" dirty="0" smtClean="0"/>
              <a:t>Plan physical activity just before meal or snack</a:t>
            </a:r>
          </a:p>
          <a:p>
            <a:r>
              <a:rPr lang="en-US" dirty="0" smtClean="0"/>
              <a:t>Park far away from the front door and sneak in the exercise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 Physical appearance and effect on Self-esteem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Average man 5’ and 4’11” for woman with PWS</a:t>
            </a:r>
          </a:p>
          <a:p>
            <a:r>
              <a:rPr lang="en-US" dirty="0" smtClean="0"/>
              <a:t>Low muscle tone to fat ratio</a:t>
            </a:r>
          </a:p>
          <a:p>
            <a:r>
              <a:rPr lang="en-US" dirty="0" smtClean="0"/>
              <a:t>Incomplete puberty-males voice doesn’t deepen and lack of facial hair and underdeveloped </a:t>
            </a:r>
            <a:r>
              <a:rPr lang="en-US" dirty="0" err="1" smtClean="0"/>
              <a:t>genetalia</a:t>
            </a:r>
            <a:endParaRPr lang="en-US" dirty="0" smtClean="0"/>
          </a:p>
          <a:p>
            <a:r>
              <a:rPr lang="en-US" dirty="0" smtClean="0"/>
              <a:t>Females may not have a menstrual cycle, small hands and feet-clothes not made for “grown-ups”</a:t>
            </a:r>
          </a:p>
          <a:p>
            <a:r>
              <a:rPr lang="en-US" dirty="0" smtClean="0"/>
              <a:t>I am an adult and wish to be treated as an adult (physically look and sound like child)</a:t>
            </a:r>
          </a:p>
          <a:p>
            <a:r>
              <a:rPr lang="en-US" dirty="0" smtClean="0"/>
              <a:t>Staff job is to role model: in home, in public, in private conversation</a:t>
            </a:r>
          </a:p>
          <a:p>
            <a:pPr lvl="1"/>
            <a:r>
              <a:rPr lang="en-US" dirty="0" smtClean="0"/>
              <a:t>Side note-GH therapy will change person’s appearance-taller, more normalized muscle tone.  Use of GH for adults is subject of much conversation in medical field.  However, even with GH therapy in childhood, the underlying Hypothalamic situation is not reversed</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1.bp.blogspot.com/_-QvNf5jHffg/S-gBfqxkeMI/AAAAAAAAABE/urhZuPAIKkg/s400/prader+willi.jpg"/>
          <p:cNvPicPr>
            <a:picLocks noChangeAspect="1" noChangeArrowheads="1"/>
          </p:cNvPicPr>
          <p:nvPr/>
        </p:nvPicPr>
        <p:blipFill>
          <a:blip r:embed="rId2" cstate="print"/>
          <a:srcRect/>
          <a:stretch>
            <a:fillRect/>
          </a:stretch>
        </p:blipFill>
        <p:spPr bwMode="auto">
          <a:xfrm>
            <a:off x="1905000" y="685800"/>
            <a:ext cx="6096000" cy="4800600"/>
          </a:xfrm>
          <a:prstGeom prst="rect">
            <a:avLst/>
          </a:prstGeom>
          <a:noFill/>
        </p:spPr>
      </p:pic>
      <p:sp>
        <p:nvSpPr>
          <p:cNvPr id="3" name="TextBox 2"/>
          <p:cNvSpPr txBox="1"/>
          <p:nvPr/>
        </p:nvSpPr>
        <p:spPr>
          <a:xfrm>
            <a:off x="1371600" y="5638800"/>
            <a:ext cx="6858000" cy="646331"/>
          </a:xfrm>
          <a:prstGeom prst="rect">
            <a:avLst/>
          </a:prstGeom>
          <a:noFill/>
        </p:spPr>
        <p:txBody>
          <a:bodyPr wrap="square" rtlCol="0">
            <a:spAutoFit/>
          </a:bodyPr>
          <a:lstStyle/>
          <a:p>
            <a:r>
              <a:rPr lang="en-US" dirty="0" smtClean="0"/>
              <a:t>Child with PWS treated with HGH Human Growth Hormone prior to puberty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Impulsivity and Aggression</a:t>
            </a:r>
            <a:endParaRPr lang="en-US" dirty="0"/>
          </a:p>
        </p:txBody>
      </p:sp>
      <p:sp>
        <p:nvSpPr>
          <p:cNvPr id="3" name="Content Placeholder 2"/>
          <p:cNvSpPr>
            <a:spLocks noGrp="1"/>
          </p:cNvSpPr>
          <p:nvPr>
            <p:ph idx="1"/>
          </p:nvPr>
        </p:nvSpPr>
        <p:spPr/>
        <p:txBody>
          <a:bodyPr/>
          <a:lstStyle/>
          <a:p>
            <a:r>
              <a:rPr lang="en-US" dirty="0" smtClean="0"/>
              <a:t>Only a small </a:t>
            </a:r>
            <a:r>
              <a:rPr lang="en-US" dirty="0" smtClean="0"/>
              <a:t>percentage </a:t>
            </a:r>
            <a:r>
              <a:rPr lang="en-US" dirty="0" smtClean="0"/>
              <a:t>engage in physical aggression toward others</a:t>
            </a:r>
          </a:p>
          <a:p>
            <a:r>
              <a:rPr lang="en-US" dirty="0" smtClean="0"/>
              <a:t>Slightly higher percentage engage in property damage</a:t>
            </a:r>
          </a:p>
          <a:p>
            <a:r>
              <a:rPr lang="en-US" dirty="0" smtClean="0"/>
              <a:t>No behavior occurs for “no reason” (unless it is a psychotic episode)</a:t>
            </a:r>
          </a:p>
          <a:p>
            <a:r>
              <a:rPr lang="en-US" dirty="0" smtClean="0"/>
              <a:t>Might seem “out of the blue”  but trigger is there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Impulsivity and Aggression</a:t>
            </a:r>
            <a:endParaRPr lang="en-US" dirty="0"/>
          </a:p>
        </p:txBody>
      </p:sp>
      <p:sp>
        <p:nvSpPr>
          <p:cNvPr id="3" name="Content Placeholder 2"/>
          <p:cNvSpPr>
            <a:spLocks noGrp="1"/>
          </p:cNvSpPr>
          <p:nvPr>
            <p:ph idx="1"/>
          </p:nvPr>
        </p:nvSpPr>
        <p:spPr/>
        <p:txBody>
          <a:bodyPr/>
          <a:lstStyle/>
          <a:p>
            <a:r>
              <a:rPr lang="en-US" dirty="0" smtClean="0"/>
              <a:t>According to BJ </a:t>
            </a:r>
            <a:r>
              <a:rPr lang="en-US" dirty="0" smtClean="0"/>
              <a:t>Goff, “We </a:t>
            </a:r>
            <a:r>
              <a:rPr lang="en-US" dirty="0" smtClean="0"/>
              <a:t>have found that most outbursts can be traced back to an experience where the person was feeling he was some how being treated unfairly or a food </a:t>
            </a:r>
            <a:r>
              <a:rPr lang="en-US" dirty="0" smtClean="0"/>
              <a:t>issues”  </a:t>
            </a:r>
            <a:r>
              <a:rPr lang="en-US" dirty="0" smtClean="0"/>
              <a:t>(pg. 19)</a:t>
            </a:r>
          </a:p>
          <a:p>
            <a:pPr lvl="1"/>
            <a:r>
              <a:rPr lang="en-US" dirty="0" smtClean="0"/>
              <a:t>Examples:  </a:t>
            </a:r>
          </a:p>
          <a:p>
            <a:pPr lvl="2"/>
            <a:r>
              <a:rPr lang="en-US" dirty="0" smtClean="0"/>
              <a:t>Change from a movie to a dance</a:t>
            </a:r>
          </a:p>
          <a:p>
            <a:pPr lvl="2"/>
            <a:r>
              <a:rPr lang="en-US" dirty="0" smtClean="0"/>
              <a:t>Doctor’s appointment and the date</a:t>
            </a:r>
          </a:p>
          <a:p>
            <a:pPr lvl="2"/>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  Group Home Supports Specific for People with </a:t>
            </a:r>
            <a:r>
              <a:rPr lang="en-US" dirty="0" err="1" smtClean="0"/>
              <a:t>Prader-Willi</a:t>
            </a:r>
            <a:r>
              <a:rPr lang="en-US" dirty="0" smtClean="0"/>
              <a:t> Syndrome</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Video:</a:t>
            </a:r>
          </a:p>
          <a:p>
            <a:pPr>
              <a:buNone/>
            </a:pPr>
            <a:endParaRPr lang="en-US" dirty="0" smtClean="0"/>
          </a:p>
          <a:p>
            <a:pPr algn="ctr">
              <a:buNone/>
            </a:pPr>
            <a:r>
              <a:rPr lang="en-US" sz="3200" b="1" u="sng" dirty="0" smtClean="0"/>
              <a:t> </a:t>
            </a:r>
            <a:r>
              <a:rPr lang="en-US" sz="3200" b="1" u="sng" dirty="0" err="1" smtClean="0"/>
              <a:t>Prader-Willi</a:t>
            </a:r>
            <a:r>
              <a:rPr lang="en-US" sz="3200" b="1" u="sng" dirty="0" smtClean="0"/>
              <a:t> Syndrome Residential Staff Training</a:t>
            </a:r>
          </a:p>
          <a:p>
            <a:pPr algn="ctr">
              <a:buNone/>
            </a:pPr>
            <a:r>
              <a:rPr lang="en-US" sz="3200" dirty="0" smtClean="0"/>
              <a:t>(Section 2)</a:t>
            </a:r>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GENETICS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Rare-1 in 12,000-15,000 live births</a:t>
            </a:r>
          </a:p>
          <a:p>
            <a:r>
              <a:rPr lang="en-US" dirty="0" smtClean="0"/>
              <a:t>Non-inherited genetic abnormality related to missing coding on paternal side chromosome 15 (Maternal chromosome is “silent”)</a:t>
            </a:r>
          </a:p>
          <a:p>
            <a:r>
              <a:rPr lang="en-US" dirty="0" smtClean="0"/>
              <a:t>A life threatening, life long medical condition</a:t>
            </a:r>
          </a:p>
          <a:p>
            <a:r>
              <a:rPr lang="en-US" dirty="0" smtClean="0"/>
              <a:t>First described in 1956 by Andrea </a:t>
            </a:r>
            <a:r>
              <a:rPr lang="en-US" dirty="0" err="1" smtClean="0"/>
              <a:t>Prader</a:t>
            </a:r>
            <a:r>
              <a:rPr lang="en-US" dirty="0" smtClean="0"/>
              <a:t> and Heinrich </a:t>
            </a:r>
            <a:r>
              <a:rPr lang="en-US" dirty="0" err="1" smtClean="0"/>
              <a:t>Willi</a:t>
            </a:r>
            <a:endParaRPr lang="en-US" dirty="0" smtClean="0"/>
          </a:p>
          <a:p>
            <a:r>
              <a:rPr lang="en-US" dirty="0" err="1" smtClean="0"/>
              <a:t>Angelman</a:t>
            </a:r>
            <a:r>
              <a:rPr lang="en-US" dirty="0" smtClean="0"/>
              <a:t> Syndrome is genetically similar with missing coding on maternal side of chromosome 15</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  Philosophy and Attributes of Successful Caregivers: Listen</a:t>
            </a:r>
            <a:br>
              <a:rPr lang="en-US" dirty="0" smtClean="0"/>
            </a:br>
            <a:r>
              <a:rPr lang="en-US" dirty="0" smtClean="0"/>
              <a:t> Keep your sense of humor</a:t>
            </a:r>
            <a:br>
              <a:rPr lang="en-US" dirty="0" smtClean="0"/>
            </a:br>
            <a:r>
              <a:rPr lang="en-US" dirty="0" smtClean="0"/>
              <a:t>Be Loyal</a:t>
            </a:r>
            <a:endParaRPr lang="en-US" dirty="0"/>
          </a:p>
        </p:txBody>
      </p:sp>
      <p:pic>
        <p:nvPicPr>
          <p:cNvPr id="37890" name="Picture 2" descr="C:\Users\Cindy\AppData\Local\Microsoft\Windows\Temporary Internet Files\Content.IE5\WNDOHXB4\MP900448521[1].jpg"/>
          <p:cNvPicPr>
            <a:picLocks noGrp="1" noChangeAspect="1" noChangeArrowheads="1"/>
          </p:cNvPicPr>
          <p:nvPr>
            <p:ph idx="1"/>
          </p:nvPr>
        </p:nvPicPr>
        <p:blipFill>
          <a:blip r:embed="rId2" cstate="print"/>
          <a:srcRect/>
          <a:stretch>
            <a:fillRect/>
          </a:stretch>
        </p:blipFill>
        <p:spPr bwMode="auto">
          <a:xfrm>
            <a:off x="1726500" y="530225"/>
            <a:ext cx="5737037" cy="32797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ormAutofit fontScale="90000"/>
          </a:bodyPr>
          <a:lstStyle/>
          <a:p>
            <a:r>
              <a:rPr lang="en-US" dirty="0" smtClean="0"/>
              <a:t>Adults with PWS Advisory Board October 28-29, 2010</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r>
              <a:rPr lang="en-US" sz="5100" b="1" dirty="0" smtClean="0">
                <a:latin typeface="Aharoni" pitchFamily="2" charset="-79"/>
                <a:cs typeface="Aharoni" pitchFamily="2" charset="-79"/>
              </a:rPr>
              <a:t>“What We Want You to Know About Us”</a:t>
            </a:r>
            <a:endParaRPr lang="en-US" sz="5100" dirty="0" smtClean="0">
              <a:latin typeface="Aharoni" pitchFamily="2" charset="-79"/>
              <a:cs typeface="Aharoni" pitchFamily="2" charset="-79"/>
            </a:endParaRPr>
          </a:p>
          <a:p>
            <a:pPr>
              <a:buNone/>
            </a:pPr>
            <a:r>
              <a:rPr lang="en-US" dirty="0" smtClean="0"/>
              <a:t> </a:t>
            </a:r>
          </a:p>
          <a:p>
            <a:pPr lvl="0"/>
            <a:r>
              <a:rPr lang="en-US" sz="2900" dirty="0" err="1" smtClean="0"/>
              <a:t>Prader-Willi</a:t>
            </a:r>
            <a:r>
              <a:rPr lang="en-US" sz="2900" dirty="0" smtClean="0"/>
              <a:t> syndrome comes in all sizes, shapes and colors. </a:t>
            </a:r>
          </a:p>
          <a:p>
            <a:pPr lvl="0"/>
            <a:r>
              <a:rPr lang="en-US" sz="2900" dirty="0" smtClean="0"/>
              <a:t>If I am slim, it is due to a lot of effort by me, my parents, and care providers. </a:t>
            </a:r>
          </a:p>
          <a:p>
            <a:pPr lvl="0"/>
            <a:r>
              <a:rPr lang="en-US" sz="2900" dirty="0" smtClean="0"/>
              <a:t>Don’t give me food or money without my parents or care provider’s permission. </a:t>
            </a:r>
          </a:p>
          <a:p>
            <a:pPr lvl="0"/>
            <a:r>
              <a:rPr lang="en-US" sz="2900" dirty="0" smtClean="0"/>
              <a:t>Please keep food temptations away from me. </a:t>
            </a:r>
          </a:p>
          <a:p>
            <a:pPr lvl="0"/>
            <a:r>
              <a:rPr lang="en-US" sz="2900" dirty="0" err="1" smtClean="0"/>
              <a:t>Prader-Willi</a:t>
            </a:r>
            <a:r>
              <a:rPr lang="en-US" sz="2900" dirty="0" smtClean="0"/>
              <a:t> syndrome is not the true shame, it is you </a:t>
            </a:r>
            <a:r>
              <a:rPr lang="en-US" sz="2900" dirty="0" err="1" smtClean="0"/>
              <a:t>bustin</a:t>
            </a:r>
            <a:r>
              <a:rPr lang="en-US" sz="2900" dirty="0" smtClean="0"/>
              <a:t>’ on me and you don’t even know my name (From the PWS rap song, “My Name’s not </a:t>
            </a:r>
            <a:r>
              <a:rPr lang="en-US" sz="2900" dirty="0" err="1" smtClean="0"/>
              <a:t>Willi</a:t>
            </a:r>
            <a:r>
              <a:rPr lang="en-US" sz="2900" dirty="0" smtClean="0"/>
              <a:t>!”) </a:t>
            </a:r>
          </a:p>
          <a:p>
            <a:pPr lvl="0"/>
            <a:r>
              <a:rPr lang="en-US" sz="2900" dirty="0" smtClean="0"/>
              <a:t>Talk to me directly, not the person with me. Respect me as an adult. </a:t>
            </a:r>
          </a:p>
          <a:p>
            <a:pPr lvl="0"/>
            <a:r>
              <a:rPr lang="en-US" sz="2900" dirty="0" smtClean="0"/>
              <a:t>Please understand that my muscle strength and energy are lower than yours. </a:t>
            </a:r>
          </a:p>
          <a:p>
            <a:pPr lvl="0"/>
            <a:r>
              <a:rPr lang="en-US" sz="2900" dirty="0" smtClean="0"/>
              <a:t>I have hopes and dreams and goals – just like you </a:t>
            </a:r>
          </a:p>
          <a:p>
            <a:pPr>
              <a:buNone/>
            </a:pPr>
            <a:r>
              <a:rPr lang="en-US" sz="2900"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3" name="Content Placeholder 2"/>
          <p:cNvSpPr>
            <a:spLocks noGrp="1"/>
          </p:cNvSpPr>
          <p:nvPr>
            <p:ph sz="half" idx="1"/>
          </p:nvPr>
        </p:nvSpPr>
        <p:spPr/>
        <p:txBody>
          <a:bodyPr/>
          <a:lstStyle/>
          <a:p>
            <a:r>
              <a:rPr lang="en-US" dirty="0" smtClean="0"/>
              <a:t>And now it time for a little Break down!!!!!!!</a:t>
            </a:r>
          </a:p>
          <a:p>
            <a:endParaRPr lang="en-US" dirty="0" smtClean="0"/>
          </a:p>
          <a:p>
            <a:r>
              <a:rPr lang="en-US" dirty="0" smtClean="0"/>
              <a:t>Turn up the volume cause I got something to say!</a:t>
            </a:r>
          </a:p>
          <a:p>
            <a:endParaRPr lang="en-US" dirty="0" smtClean="0"/>
          </a:p>
          <a:p>
            <a:r>
              <a:rPr lang="en-US" dirty="0" smtClean="0"/>
              <a:t>MY NAME'S NOT WILLY</a:t>
            </a:r>
            <a:endParaRPr lang="en-US" dirty="0"/>
          </a:p>
        </p:txBody>
      </p:sp>
      <p:sp>
        <p:nvSpPr>
          <p:cNvPr id="4" name="Text Placeholder 3"/>
          <p:cNvSpPr>
            <a:spLocks noGrp="1"/>
          </p:cNvSpPr>
          <p:nvPr>
            <p:ph type="body" idx="2"/>
          </p:nvPr>
        </p:nvSpPr>
        <p:spPr/>
        <p:txBody>
          <a:bodyPr>
            <a:normAutofit lnSpcReduction="10000"/>
          </a:bodyPr>
          <a:lstStyle/>
          <a:p>
            <a:r>
              <a:rPr lang="en-US" dirty="0" smtClean="0"/>
              <a:t>This song goes out to all our bothers and sisters out there with </a:t>
            </a:r>
            <a:r>
              <a:rPr lang="en-US" dirty="0" err="1" smtClean="0"/>
              <a:t>Prader-Willi</a:t>
            </a:r>
            <a:r>
              <a:rPr lang="en-US" dirty="0" smtClean="0"/>
              <a:t> Syndrome. We wanted this song to:</a:t>
            </a:r>
            <a:br>
              <a:rPr lang="en-US" dirty="0" smtClean="0"/>
            </a:br>
            <a:r>
              <a:rPr lang="en-US" dirty="0" smtClean="0"/>
              <a:t>Educate people about </a:t>
            </a:r>
            <a:r>
              <a:rPr lang="en-US" dirty="0" err="1" smtClean="0"/>
              <a:t>Prader-Willi</a:t>
            </a:r>
            <a:r>
              <a:rPr lang="en-US" dirty="0" smtClean="0"/>
              <a:t> Syndrome </a:t>
            </a:r>
            <a:br>
              <a:rPr lang="en-US" dirty="0" smtClean="0"/>
            </a:br>
            <a:r>
              <a:rPr lang="en-US" dirty="0" smtClean="0"/>
              <a:t>Communicate the feelings you have to deal with having PWS </a:t>
            </a:r>
            <a:br>
              <a:rPr lang="en-US" dirty="0" smtClean="0"/>
            </a:br>
            <a:r>
              <a:rPr lang="en-US" dirty="0" smtClean="0"/>
              <a:t>Stop the world from labeling you </a:t>
            </a:r>
            <a:br>
              <a:rPr lang="en-US" dirty="0" smtClean="0"/>
            </a:br>
            <a:r>
              <a:rPr lang="en-US" dirty="0" smtClean="0"/>
              <a:t>Most importantly, get you to stop labeling yourself! </a:t>
            </a:r>
            <a:br>
              <a:rPr lang="en-US" dirty="0" smtClean="0"/>
            </a:br>
            <a:r>
              <a:rPr lang="en-US" dirty="0" smtClean="0"/>
              <a:t>We want you and everybody else in the world to know that </a:t>
            </a:r>
            <a:r>
              <a:rPr lang="en-US" dirty="0" err="1" smtClean="0"/>
              <a:t>Prader-Willi</a:t>
            </a:r>
            <a:r>
              <a:rPr lang="en-US" dirty="0" smtClean="0"/>
              <a:t> Syndrome is what you have, not who you are. Your life is about so much more than just surviving. Your life has purpose! You have a destiny!</a:t>
            </a:r>
            <a:br>
              <a:rPr lang="en-US" dirty="0" smtClean="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pwsausa.org/pressrelease/israel/members%20of%20a%20PWS%20hostel%20w%20stafff,%20Janalee%20&amp;%20Al.JPG"/>
          <p:cNvPicPr>
            <a:picLocks noChangeAspect="1" noChangeArrowheads="1"/>
          </p:cNvPicPr>
          <p:nvPr/>
        </p:nvPicPr>
        <p:blipFill>
          <a:blip r:embed="rId2" cstate="print"/>
          <a:srcRect/>
          <a:stretch>
            <a:fillRect/>
          </a:stretch>
        </p:blipFill>
        <p:spPr bwMode="auto">
          <a:xfrm>
            <a:off x="1219201" y="609600"/>
            <a:ext cx="6858000" cy="4800600"/>
          </a:xfrm>
          <a:prstGeom prst="rect">
            <a:avLst/>
          </a:prstGeom>
          <a:noFill/>
        </p:spPr>
      </p:pic>
      <p:sp>
        <p:nvSpPr>
          <p:cNvPr id="3" name="TextBox 2"/>
          <p:cNvSpPr txBox="1"/>
          <p:nvPr/>
        </p:nvSpPr>
        <p:spPr>
          <a:xfrm>
            <a:off x="1295400" y="5410200"/>
            <a:ext cx="6781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Group enjoying “post workout” at the PWSA Conference in Florida</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Philosophy to soothe your care giver soul</a:t>
            </a:r>
            <a:endParaRPr lang="en-US" dirty="0"/>
          </a:p>
        </p:txBody>
      </p:sp>
      <p:sp>
        <p:nvSpPr>
          <p:cNvPr id="3" name="Text Placeholder 2"/>
          <p:cNvSpPr>
            <a:spLocks noGrp="1"/>
          </p:cNvSpPr>
          <p:nvPr>
            <p:ph type="body" idx="1"/>
          </p:nvPr>
        </p:nvSpPr>
        <p:spPr/>
        <p:txBody>
          <a:bodyPr/>
          <a:lstStyle/>
          <a:p>
            <a:r>
              <a:rPr lang="en-US" dirty="0" smtClean="0"/>
              <a:t>Respect</a:t>
            </a:r>
            <a:endParaRPr lang="en-US" dirty="0"/>
          </a:p>
        </p:txBody>
      </p:sp>
      <p:sp>
        <p:nvSpPr>
          <p:cNvPr id="4" name="Content Placeholder 3"/>
          <p:cNvSpPr>
            <a:spLocks noGrp="1"/>
          </p:cNvSpPr>
          <p:nvPr>
            <p:ph sz="quarter" idx="2"/>
          </p:nvPr>
        </p:nvSpPr>
        <p:spPr/>
        <p:txBody>
          <a:bodyPr>
            <a:normAutofit fontScale="85000" lnSpcReduction="20000"/>
          </a:bodyPr>
          <a:lstStyle/>
          <a:p>
            <a:r>
              <a:rPr lang="en-US" dirty="0" smtClean="0"/>
              <a:t>The fact that I am an adult</a:t>
            </a:r>
          </a:p>
          <a:p>
            <a:r>
              <a:rPr lang="en-US" dirty="0" smtClean="0"/>
              <a:t>I may at times, emotionally lose control and “throw a tantrum” but I have adult experiences, feeling and dreams.</a:t>
            </a:r>
          </a:p>
          <a:p>
            <a:r>
              <a:rPr lang="en-US" dirty="0" smtClean="0"/>
              <a:t>I am not comfortable with myself right now, but I am a 40 year old woman, talk to me, not about my behavior.</a:t>
            </a:r>
          </a:p>
          <a:p>
            <a:pPr>
              <a:buNone/>
            </a:pPr>
            <a:endParaRPr lang="en-US" dirty="0"/>
          </a:p>
        </p:txBody>
      </p:sp>
      <p:sp>
        <p:nvSpPr>
          <p:cNvPr id="5" name="Text Placeholder 4"/>
          <p:cNvSpPr>
            <a:spLocks noGrp="1"/>
          </p:cNvSpPr>
          <p:nvPr>
            <p:ph type="body" sz="half" idx="3"/>
          </p:nvPr>
        </p:nvSpPr>
        <p:spPr/>
        <p:txBody>
          <a:bodyPr/>
          <a:lstStyle/>
          <a:p>
            <a:r>
              <a:rPr lang="en-US" dirty="0" smtClean="0"/>
              <a:t>Dignity</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Acknowledgement of each person’s individual qualities</a:t>
            </a:r>
          </a:p>
          <a:p>
            <a:r>
              <a:rPr lang="en-US" dirty="0" smtClean="0"/>
              <a:t>I am unique-my wires get a bit jumbled I do need your support not commands</a:t>
            </a:r>
          </a:p>
          <a:p>
            <a:r>
              <a:rPr lang="en-US" dirty="0" smtClean="0"/>
              <a:t>Help work through the tough times please don’t push me.  You gain my trust with consistent support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Philosophy to help not control</a:t>
            </a:r>
            <a:endParaRPr lang="en-US" dirty="0"/>
          </a:p>
        </p:txBody>
      </p:sp>
      <p:sp>
        <p:nvSpPr>
          <p:cNvPr id="3" name="Text Placeholder 2"/>
          <p:cNvSpPr>
            <a:spLocks noGrp="1"/>
          </p:cNvSpPr>
          <p:nvPr>
            <p:ph type="body" idx="1"/>
          </p:nvPr>
        </p:nvSpPr>
        <p:spPr/>
        <p:txBody>
          <a:bodyPr/>
          <a:lstStyle/>
          <a:p>
            <a:r>
              <a:rPr lang="en-US" dirty="0" smtClean="0"/>
              <a:t>Understanding</a:t>
            </a:r>
          </a:p>
          <a:p>
            <a:endParaRPr lang="en-US" dirty="0"/>
          </a:p>
        </p:txBody>
      </p:sp>
      <p:sp>
        <p:nvSpPr>
          <p:cNvPr id="4" name="Text Placeholder 3"/>
          <p:cNvSpPr>
            <a:spLocks noGrp="1"/>
          </p:cNvSpPr>
          <p:nvPr>
            <p:ph type="body" sz="half" idx="3"/>
          </p:nvPr>
        </p:nvSpPr>
        <p:spPr/>
        <p:txBody>
          <a:bodyPr/>
          <a:lstStyle/>
          <a:p>
            <a:r>
              <a:rPr lang="en-US" dirty="0" smtClean="0"/>
              <a:t>Acknowledgement</a:t>
            </a:r>
            <a:endParaRPr lang="en-US" dirty="0"/>
          </a:p>
        </p:txBody>
      </p:sp>
      <p:sp>
        <p:nvSpPr>
          <p:cNvPr id="5" name="Content Placeholder 4"/>
          <p:cNvSpPr>
            <a:spLocks noGrp="1"/>
          </p:cNvSpPr>
          <p:nvPr>
            <p:ph sz="quarter" idx="2"/>
          </p:nvPr>
        </p:nvSpPr>
        <p:spPr/>
        <p:txBody>
          <a:bodyPr>
            <a:normAutofit fontScale="85000" lnSpcReduction="10000"/>
          </a:bodyPr>
          <a:lstStyle/>
          <a:p>
            <a:r>
              <a:rPr lang="en-US" dirty="0" smtClean="0"/>
              <a:t>All persons working with someone with </a:t>
            </a:r>
            <a:r>
              <a:rPr lang="en-US" dirty="0" err="1" smtClean="0"/>
              <a:t>Prader</a:t>
            </a:r>
            <a:r>
              <a:rPr lang="en-US" dirty="0" smtClean="0"/>
              <a:t> </a:t>
            </a:r>
            <a:r>
              <a:rPr lang="en-US" dirty="0" err="1" smtClean="0"/>
              <a:t>Willi</a:t>
            </a:r>
            <a:r>
              <a:rPr lang="en-US" dirty="0" smtClean="0"/>
              <a:t> must develop a GOOD understanding of the syndrome.</a:t>
            </a:r>
          </a:p>
          <a:p>
            <a:r>
              <a:rPr lang="en-US" dirty="0" smtClean="0"/>
              <a:t>This will prevent many pitfalls</a:t>
            </a:r>
          </a:p>
          <a:p>
            <a:r>
              <a:rPr lang="en-US" dirty="0" smtClean="0"/>
              <a:t>Will decrease the chance that the support inadvertently feeds into the less desirable qualities</a:t>
            </a:r>
          </a:p>
        </p:txBody>
      </p:sp>
      <p:sp>
        <p:nvSpPr>
          <p:cNvPr id="6" name="Content Placeholder 5"/>
          <p:cNvSpPr>
            <a:spLocks noGrp="1"/>
          </p:cNvSpPr>
          <p:nvPr>
            <p:ph sz="quarter" idx="4"/>
          </p:nvPr>
        </p:nvSpPr>
        <p:spPr/>
        <p:txBody>
          <a:bodyPr>
            <a:normAutofit fontScale="70000" lnSpcReduction="20000"/>
          </a:bodyPr>
          <a:lstStyle/>
          <a:p>
            <a:r>
              <a:rPr lang="en-US" dirty="0" smtClean="0"/>
              <a:t>“many of the characteristics of PWS are truly outside of the person’s ability to control.”  B.J. Goff, Ed. D.</a:t>
            </a:r>
          </a:p>
          <a:p>
            <a:r>
              <a:rPr lang="en-US" dirty="0" smtClean="0"/>
              <a:t>It is my job to be proactive not reactive.</a:t>
            </a:r>
          </a:p>
          <a:p>
            <a:r>
              <a:rPr lang="en-US" dirty="0" smtClean="0"/>
              <a:t>I don’t know all the answers and things that work well today may not go smoothly tomorrow</a:t>
            </a:r>
          </a:p>
          <a:p>
            <a:r>
              <a:rPr lang="en-US" dirty="0" smtClean="0"/>
              <a:t>Don’t lose your sense of humor when trying to figure out how to “lock up the Apple Tree!”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Empathy to foster Growth and Change</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“Food, thoughts of food, fear of not getting food will ALWAYS be on my mind”</a:t>
            </a:r>
          </a:p>
          <a:p>
            <a:r>
              <a:rPr lang="en-US" dirty="0" smtClean="0"/>
              <a:t>See Food Security for Person’s with PWS handout</a:t>
            </a:r>
          </a:p>
          <a:p>
            <a:r>
              <a:rPr lang="en-US" dirty="0" smtClean="0"/>
              <a:t>Empathy not Sympathy</a:t>
            </a:r>
          </a:p>
          <a:p>
            <a:r>
              <a:rPr lang="en-US" dirty="0" smtClean="0"/>
              <a:t>Person won’t gain long term behavior change from negative (natural or imposed) consequences…..just knowing that will help keep caregiver alert</a:t>
            </a:r>
          </a:p>
          <a:p>
            <a:r>
              <a:rPr lang="en-US" dirty="0" smtClean="0"/>
              <a:t>Learn, live, enjoy and remember you are helping save my life and increasing my enjoyment on this earth!</a:t>
            </a:r>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Questions and Discussion</a:t>
            </a:r>
            <a:endParaRPr lang="en-US" dirty="0"/>
          </a:p>
        </p:txBody>
      </p:sp>
      <p:pic>
        <p:nvPicPr>
          <p:cNvPr id="36866" name="Picture 2" descr="C:\Users\Cindy\AppData\Local\Microsoft\Windows\Temporary Internet Files\Content.IE5\WNDOHXB4\MC900441498[1].png"/>
          <p:cNvPicPr>
            <a:picLocks noGrp="1" noChangeAspect="1" noChangeArrowheads="1"/>
          </p:cNvPicPr>
          <p:nvPr>
            <p:ph idx="1"/>
          </p:nvPr>
        </p:nvPicPr>
        <p:blipFill>
          <a:blip r:embed="rId2" cstate="print"/>
          <a:srcRect/>
          <a:stretch>
            <a:fillRect/>
          </a:stretch>
        </p:blipFill>
        <p:spPr bwMode="auto">
          <a:xfrm>
            <a:off x="2766447" y="795566"/>
            <a:ext cx="3657143" cy="36571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1.bp.blogspot.com/_-QvNf5jHffg/S-gBfFaG5dI/AAAAAAAAAA0/_Rk0KK3K3Bg/s400/PWS+3.gif"/>
          <p:cNvPicPr>
            <a:picLocks noChangeAspect="1" noChangeArrowheads="1"/>
          </p:cNvPicPr>
          <p:nvPr/>
        </p:nvPicPr>
        <p:blipFill>
          <a:blip r:embed="rId2" cstate="print"/>
          <a:srcRect/>
          <a:stretch>
            <a:fillRect/>
          </a:stretch>
        </p:blipFill>
        <p:spPr bwMode="auto">
          <a:xfrm>
            <a:off x="2209800" y="838200"/>
            <a:ext cx="4953000" cy="4343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impacted by PWS</a:t>
            </a:r>
            <a:endParaRPr lang="en-US" dirty="0"/>
          </a:p>
        </p:txBody>
      </p:sp>
      <p:sp>
        <p:nvSpPr>
          <p:cNvPr id="3" name="Text Placeholder 2"/>
          <p:cNvSpPr>
            <a:spLocks noGrp="1"/>
          </p:cNvSpPr>
          <p:nvPr>
            <p:ph type="body" idx="1"/>
          </p:nvPr>
        </p:nvSpPr>
        <p:spPr/>
        <p:txBody>
          <a:bodyPr/>
          <a:lstStyle/>
          <a:p>
            <a:r>
              <a:rPr lang="en-US" dirty="0" smtClean="0"/>
              <a:t>Infancy and Child</a:t>
            </a:r>
            <a:endParaRPr lang="en-US" dirty="0"/>
          </a:p>
        </p:txBody>
      </p:sp>
      <p:sp>
        <p:nvSpPr>
          <p:cNvPr id="4" name="Content Placeholder 3"/>
          <p:cNvSpPr>
            <a:spLocks noGrp="1"/>
          </p:cNvSpPr>
          <p:nvPr>
            <p:ph sz="quarter" idx="2"/>
          </p:nvPr>
        </p:nvSpPr>
        <p:spPr/>
        <p:txBody>
          <a:bodyPr/>
          <a:lstStyle/>
          <a:p>
            <a:r>
              <a:rPr lang="en-US" dirty="0" smtClean="0"/>
              <a:t>Physical</a:t>
            </a:r>
          </a:p>
          <a:p>
            <a:r>
              <a:rPr lang="en-US" dirty="0" smtClean="0"/>
              <a:t>Medical </a:t>
            </a:r>
          </a:p>
          <a:p>
            <a:r>
              <a:rPr lang="en-US" dirty="0" smtClean="0"/>
              <a:t>Psychological and Behavioral aspects</a:t>
            </a:r>
          </a:p>
          <a:p>
            <a:r>
              <a:rPr lang="en-US" dirty="0" smtClean="0"/>
              <a:t>Cognitive</a:t>
            </a:r>
          </a:p>
          <a:p>
            <a:r>
              <a:rPr lang="en-US" dirty="0" smtClean="0"/>
              <a:t>Speech and Language</a:t>
            </a:r>
          </a:p>
          <a:p>
            <a:endParaRPr lang="en-US" dirty="0"/>
          </a:p>
        </p:txBody>
      </p:sp>
      <p:sp>
        <p:nvSpPr>
          <p:cNvPr id="5" name="Text Placeholder 4"/>
          <p:cNvSpPr>
            <a:spLocks noGrp="1"/>
          </p:cNvSpPr>
          <p:nvPr>
            <p:ph type="body" sz="half" idx="3"/>
          </p:nvPr>
        </p:nvSpPr>
        <p:spPr/>
        <p:txBody>
          <a:bodyPr/>
          <a:lstStyle/>
          <a:p>
            <a:r>
              <a:rPr lang="en-US" dirty="0" smtClean="0"/>
              <a:t>Adults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Physical</a:t>
            </a:r>
          </a:p>
          <a:p>
            <a:r>
              <a:rPr lang="en-US" dirty="0" smtClean="0"/>
              <a:t>Medical</a:t>
            </a:r>
          </a:p>
          <a:p>
            <a:r>
              <a:rPr lang="en-US" dirty="0" smtClean="0"/>
              <a:t>Psychological and Behavioral similarities</a:t>
            </a:r>
          </a:p>
          <a:p>
            <a:r>
              <a:rPr lang="en-US" dirty="0" smtClean="0"/>
              <a:t>Cognitive/reasoning</a:t>
            </a:r>
          </a:p>
          <a:p>
            <a:r>
              <a:rPr lang="en-US" dirty="0" smtClean="0"/>
              <a:t>Expressive and receptive language/reading</a:t>
            </a:r>
          </a:p>
          <a:p>
            <a:r>
              <a:rPr lang="en-US" dirty="0" smtClean="0"/>
              <a:t>Psycho-social and sexual development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feature-infants/children</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Infants:</a:t>
            </a:r>
          </a:p>
          <a:p>
            <a:r>
              <a:rPr lang="en-US" dirty="0" err="1" smtClean="0"/>
              <a:t>Hypotonia</a:t>
            </a:r>
            <a:r>
              <a:rPr lang="en-US" dirty="0" smtClean="0"/>
              <a:t>-Low muscle tone </a:t>
            </a:r>
          </a:p>
          <a:p>
            <a:r>
              <a:rPr lang="en-US" dirty="0" smtClean="0"/>
              <a:t>Lethargy-excessive sleeping</a:t>
            </a:r>
          </a:p>
          <a:p>
            <a:r>
              <a:rPr lang="en-US" dirty="0" smtClean="0"/>
              <a:t>Feeding difficulties/failure to thrive</a:t>
            </a:r>
          </a:p>
          <a:p>
            <a:r>
              <a:rPr lang="en-US" dirty="0" smtClean="0"/>
              <a:t>Delayed milestone (physical and intellectual) Strabismus (eyes crossed)</a:t>
            </a:r>
          </a:p>
          <a:p>
            <a:r>
              <a:rPr lang="en-US" dirty="0" smtClean="0"/>
              <a:t>Scoliosis</a:t>
            </a:r>
          </a:p>
          <a:p>
            <a:r>
              <a:rPr lang="en-US" dirty="0" smtClean="0"/>
              <a:t>Hypothalamic disorder</a:t>
            </a:r>
          </a:p>
          <a:p>
            <a:endParaRPr lang="en-US" dirty="0" smtClean="0"/>
          </a:p>
          <a:p>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en-US" dirty="0" smtClean="0"/>
              <a:t>Children:</a:t>
            </a:r>
          </a:p>
          <a:p>
            <a:pPr lvl="1"/>
            <a:r>
              <a:rPr lang="en-US" sz="2800" dirty="0" smtClean="0"/>
              <a:t>At about 2-4 years </a:t>
            </a:r>
            <a:r>
              <a:rPr lang="en-US" sz="2800" dirty="0" err="1" smtClean="0"/>
              <a:t>Hyperphagia</a:t>
            </a:r>
            <a:r>
              <a:rPr lang="en-US" sz="2800" dirty="0" smtClean="0"/>
              <a:t> begins (excessive eating)</a:t>
            </a:r>
          </a:p>
          <a:p>
            <a:pPr lvl="1"/>
            <a:r>
              <a:rPr lang="en-US" sz="2800" dirty="0" smtClean="0"/>
              <a:t>Sleeping disturbances increase</a:t>
            </a:r>
          </a:p>
          <a:p>
            <a:pPr lvl="1"/>
            <a:r>
              <a:rPr lang="en-US" sz="2800" dirty="0" smtClean="0"/>
              <a:t>Extreme weight gain</a:t>
            </a:r>
          </a:p>
          <a:p>
            <a:pPr lvl="1"/>
            <a:r>
              <a:rPr lang="en-US" sz="2800" dirty="0" smtClean="0"/>
              <a:t>Poor physical coordination</a:t>
            </a:r>
          </a:p>
          <a:p>
            <a:pPr lvl="1"/>
            <a:r>
              <a:rPr lang="en-US" sz="2800" dirty="0" smtClean="0"/>
              <a:t>Speech delays</a:t>
            </a:r>
          </a:p>
          <a:p>
            <a:pPr lvl="1"/>
            <a:r>
              <a:rPr lang="en-US" sz="2800" dirty="0" smtClean="0"/>
              <a:t>Extreme flexibility</a:t>
            </a:r>
          </a:p>
          <a:p>
            <a:pPr lvl="1"/>
            <a:r>
              <a:rPr lang="en-US" sz="2800" dirty="0" smtClean="0"/>
              <a:t>Short Stature</a:t>
            </a:r>
          </a:p>
          <a:p>
            <a:pPr lvl="1"/>
            <a:r>
              <a:rPr lang="en-US" sz="2800" dirty="0" smtClean="0"/>
              <a:t>Scoliosis</a:t>
            </a:r>
          </a:p>
          <a:p>
            <a:pPr lvl="1"/>
            <a:r>
              <a:rPr lang="en-US" sz="2800" dirty="0" smtClean="0"/>
              <a:t>Hypothalamic disorder</a:t>
            </a:r>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Common Characteristics </a:t>
            </a:r>
            <a:endParaRPr lang="en-US" dirty="0"/>
          </a:p>
        </p:txBody>
      </p:sp>
      <p:sp>
        <p:nvSpPr>
          <p:cNvPr id="6" name="Content Placeholder 5"/>
          <p:cNvSpPr>
            <a:spLocks noGrp="1"/>
          </p:cNvSpPr>
          <p:nvPr>
            <p:ph sz="half" idx="1"/>
          </p:nvPr>
        </p:nvSpPr>
        <p:spPr/>
        <p:txBody>
          <a:bodyPr>
            <a:normAutofit fontScale="62500" lnSpcReduction="20000"/>
          </a:bodyPr>
          <a:lstStyle/>
          <a:p>
            <a:pPr>
              <a:buNone/>
            </a:pPr>
            <a:r>
              <a:rPr lang="en-US" dirty="0" smtClean="0"/>
              <a:t>Physical</a:t>
            </a:r>
          </a:p>
          <a:p>
            <a:pPr>
              <a:buNone/>
            </a:pPr>
            <a:r>
              <a:rPr lang="en-US" dirty="0" smtClean="0"/>
              <a:t>HYPERPHAGIA</a:t>
            </a:r>
          </a:p>
          <a:p>
            <a:r>
              <a:rPr lang="en-US" dirty="0" smtClean="0"/>
              <a:t>Short stature</a:t>
            </a:r>
          </a:p>
          <a:p>
            <a:r>
              <a:rPr lang="en-US" dirty="0" smtClean="0"/>
              <a:t>Abnormal (low) metabolic rate</a:t>
            </a:r>
          </a:p>
          <a:p>
            <a:r>
              <a:rPr lang="en-US" dirty="0" smtClean="0"/>
              <a:t>Low muscle tone</a:t>
            </a:r>
          </a:p>
          <a:p>
            <a:r>
              <a:rPr lang="en-US" dirty="0" smtClean="0"/>
              <a:t>Irregular body temperature-too hot/too cold</a:t>
            </a:r>
          </a:p>
          <a:p>
            <a:r>
              <a:rPr lang="en-US" dirty="0" smtClean="0"/>
              <a:t>Lack of vomiting</a:t>
            </a:r>
          </a:p>
          <a:p>
            <a:r>
              <a:rPr lang="en-US" dirty="0" smtClean="0"/>
              <a:t>Visual impairments</a:t>
            </a:r>
          </a:p>
          <a:p>
            <a:r>
              <a:rPr lang="en-US" dirty="0" smtClean="0"/>
              <a:t>Easy bruising/skin problems</a:t>
            </a:r>
          </a:p>
          <a:p>
            <a:r>
              <a:rPr lang="en-US" dirty="0" smtClean="0"/>
              <a:t>Hypo or Hyper sensitivity to pain</a:t>
            </a:r>
          </a:p>
          <a:p>
            <a:r>
              <a:rPr lang="en-US" dirty="0" smtClean="0"/>
              <a:t>Easily fatigued</a:t>
            </a:r>
          </a:p>
          <a:p>
            <a:r>
              <a:rPr lang="en-US" dirty="0" smtClean="0"/>
              <a:t>Undeveloped sexual organs</a:t>
            </a:r>
          </a:p>
          <a:p>
            <a:endParaRPr lang="en-US" dirty="0" smtClean="0"/>
          </a:p>
          <a:p>
            <a:endParaRPr lang="en-US" dirty="0" smtClean="0"/>
          </a:p>
        </p:txBody>
      </p:sp>
      <p:sp>
        <p:nvSpPr>
          <p:cNvPr id="7" name="Content Placeholder 6"/>
          <p:cNvSpPr>
            <a:spLocks noGrp="1"/>
          </p:cNvSpPr>
          <p:nvPr>
            <p:ph sz="half" idx="2"/>
          </p:nvPr>
        </p:nvSpPr>
        <p:spPr/>
        <p:txBody>
          <a:bodyPr>
            <a:normAutofit fontScale="62500" lnSpcReduction="20000"/>
          </a:bodyPr>
          <a:lstStyle/>
          <a:p>
            <a:pPr>
              <a:buNone/>
            </a:pPr>
            <a:r>
              <a:rPr lang="en-US" dirty="0" smtClean="0"/>
              <a:t>General</a:t>
            </a:r>
          </a:p>
          <a:p>
            <a:r>
              <a:rPr lang="en-US" dirty="0" smtClean="0"/>
              <a:t>Near normal IQ</a:t>
            </a:r>
          </a:p>
          <a:p>
            <a:r>
              <a:rPr lang="en-US" dirty="0" smtClean="0"/>
              <a:t>Concrete thinking</a:t>
            </a:r>
          </a:p>
          <a:p>
            <a:r>
              <a:rPr lang="en-US" dirty="0" smtClean="0"/>
              <a:t>Anxiety associated with food</a:t>
            </a:r>
          </a:p>
          <a:p>
            <a:r>
              <a:rPr lang="en-US" dirty="0" smtClean="0"/>
              <a:t>Determined</a:t>
            </a:r>
          </a:p>
          <a:p>
            <a:r>
              <a:rPr lang="en-US" dirty="0" smtClean="0"/>
              <a:t>Inflexibility to change</a:t>
            </a:r>
          </a:p>
          <a:p>
            <a:r>
              <a:rPr lang="en-US" dirty="0" smtClean="0"/>
              <a:t>Humor</a:t>
            </a:r>
          </a:p>
          <a:p>
            <a:r>
              <a:rPr lang="en-US" dirty="0" smtClean="0"/>
              <a:t>Skilled at puzzles</a:t>
            </a:r>
          </a:p>
          <a:p>
            <a:r>
              <a:rPr lang="en-US" dirty="0" smtClean="0"/>
              <a:t>Sociable</a:t>
            </a:r>
          </a:p>
          <a:p>
            <a:r>
              <a:rPr lang="en-US" dirty="0" smtClean="0"/>
              <a:t>Good memory</a:t>
            </a:r>
          </a:p>
          <a:p>
            <a:r>
              <a:rPr lang="en-US" dirty="0" smtClean="0"/>
              <a:t>Kind and caring</a:t>
            </a:r>
          </a:p>
          <a:p>
            <a:r>
              <a:rPr lang="en-US" dirty="0" smtClean="0"/>
              <a:t>Good reading skill (not all)</a:t>
            </a:r>
          </a:p>
          <a:p>
            <a:r>
              <a:rPr lang="en-US" dirty="0" smtClean="0"/>
              <a:t>Emotionally immature</a:t>
            </a:r>
          </a:p>
          <a:p>
            <a:r>
              <a:rPr lang="en-US" dirty="0" smtClean="0"/>
              <a:t>Prone to temper tantrums (reduces with consistency)</a:t>
            </a:r>
          </a:p>
          <a:p>
            <a:r>
              <a:rPr lang="en-US" dirty="0" smtClean="0"/>
              <a:t>Skin picking</a:t>
            </a:r>
          </a:p>
          <a:p>
            <a:r>
              <a:rPr lang="en-US" dirty="0" smtClean="0"/>
              <a:t>Collectors (ranges from extreme tidiness to hoarding)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rimehealthchannel.com/wp-content/uploads/2011/11/Prader-Willi-Syndrome-Pictures-300x299.jpg"/>
          <p:cNvPicPr>
            <a:picLocks noChangeAspect="1" noChangeArrowheads="1"/>
          </p:cNvPicPr>
          <p:nvPr/>
        </p:nvPicPr>
        <p:blipFill>
          <a:blip r:embed="rId2" cstate="print"/>
          <a:srcRect/>
          <a:stretch>
            <a:fillRect/>
          </a:stretch>
        </p:blipFill>
        <p:spPr bwMode="auto">
          <a:xfrm>
            <a:off x="4953000" y="838200"/>
            <a:ext cx="2857500" cy="2847976"/>
          </a:xfrm>
          <a:prstGeom prst="rect">
            <a:avLst/>
          </a:prstGeom>
          <a:noFill/>
        </p:spPr>
      </p:pic>
      <p:pic>
        <p:nvPicPr>
          <p:cNvPr id="23556" name="Picture 4" descr="http://som.flinders.edu.au/FUSAWikis/dsrswiki01/lib/exe/fetch.php?w=&amp;h=&amp;cache=cache&amp;media=art_painting.jpg"/>
          <p:cNvPicPr>
            <a:picLocks noChangeAspect="1" noChangeArrowheads="1"/>
          </p:cNvPicPr>
          <p:nvPr/>
        </p:nvPicPr>
        <p:blipFill>
          <a:blip r:embed="rId3" cstate="print"/>
          <a:srcRect/>
          <a:stretch>
            <a:fillRect/>
          </a:stretch>
        </p:blipFill>
        <p:spPr bwMode="auto">
          <a:xfrm>
            <a:off x="609600" y="685800"/>
            <a:ext cx="3362325" cy="5000625"/>
          </a:xfrm>
          <a:prstGeom prst="rect">
            <a:avLst/>
          </a:prstGeom>
          <a:noFill/>
        </p:spPr>
      </p:pic>
      <p:sp>
        <p:nvSpPr>
          <p:cNvPr id="4" name="TextBox 3"/>
          <p:cNvSpPr txBox="1"/>
          <p:nvPr/>
        </p:nvSpPr>
        <p:spPr>
          <a:xfrm>
            <a:off x="4648200" y="4114800"/>
            <a:ext cx="35814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Left: </a:t>
            </a:r>
            <a:r>
              <a:rPr lang="en-US" dirty="0" smtClean="0"/>
              <a:t>A 1680 painting by of Eugenia </a:t>
            </a:r>
            <a:r>
              <a:rPr lang="en-US" dirty="0" err="1" smtClean="0"/>
              <a:t>Martínez</a:t>
            </a:r>
            <a:r>
              <a:rPr lang="en-US" dirty="0" smtClean="0"/>
              <a:t> Vallejo, a girl presumed to have PWS</a:t>
            </a:r>
          </a:p>
          <a:p>
            <a:r>
              <a:rPr lang="en-US" b="1" dirty="0" smtClean="0"/>
              <a:t>Top:  </a:t>
            </a:r>
            <a:r>
              <a:rPr lang="en-US" dirty="0" smtClean="0"/>
              <a:t>Poster child for PWSA 2012 detected early and treated with HGH (discussion later)</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AE20617EFFE49AB2E56405D231937" ma:contentTypeVersion="11" ma:contentTypeDescription="Create a new document." ma:contentTypeScope="" ma:versionID="0da0ce335292d04bdf4e2061b19af53b">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4B32B-02BB-463B-8693-43BF36F99547}"/>
</file>

<file path=customXml/itemProps2.xml><?xml version="1.0" encoding="utf-8"?>
<ds:datastoreItem xmlns:ds="http://schemas.openxmlformats.org/officeDocument/2006/customXml" ds:itemID="{87A6CAD3-22EC-40E0-8630-C0D2CBB4DFF0}"/>
</file>

<file path=customXml/itemProps3.xml><?xml version="1.0" encoding="utf-8"?>
<ds:datastoreItem xmlns:ds="http://schemas.openxmlformats.org/officeDocument/2006/customXml" ds:itemID="{54F8CD8B-E10D-4CA1-8307-794C01F7ACCE}"/>
</file>

<file path=docProps/app.xml><?xml version="1.0" encoding="utf-8"?>
<Properties xmlns="http://schemas.openxmlformats.org/officeDocument/2006/extended-properties" xmlns:vt="http://schemas.openxmlformats.org/officeDocument/2006/docPropsVTypes">
  <Template>Aspect</Template>
  <TotalTime>4684</TotalTime>
  <Words>2522</Words>
  <Application>Microsoft Office PowerPoint</Application>
  <PresentationFormat>On-screen Show (4:3)</PresentationFormat>
  <Paragraphs>319</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Aharoni</vt:lpstr>
      <vt:lpstr>Calibri</vt:lpstr>
      <vt:lpstr>Verdana</vt:lpstr>
      <vt:lpstr>Wingdings 2</vt:lpstr>
      <vt:lpstr>Aspect</vt:lpstr>
      <vt:lpstr>Living with Prader-Willi Syndrome</vt:lpstr>
      <vt:lpstr>Objectives</vt:lpstr>
      <vt:lpstr>Section I-History and Genetic Factors </vt:lpstr>
      <vt:lpstr>HISTORY AND GENETICS</vt:lpstr>
      <vt:lpstr>PowerPoint Presentation</vt:lpstr>
      <vt:lpstr>Areas impacted by PWS</vt:lpstr>
      <vt:lpstr>Physical feature-infants/children</vt:lpstr>
      <vt:lpstr>Common Characteristics </vt:lpstr>
      <vt:lpstr>PowerPoint Presentation</vt:lpstr>
      <vt:lpstr>PowerPoint Presentation</vt:lpstr>
      <vt:lpstr>Developments in Early Diagnosis and Treatment</vt:lpstr>
      <vt:lpstr>Section II-Hypothalamus and it’s  affair the  Pituitary Gland</vt:lpstr>
      <vt:lpstr>Understanding how the brain is affected by this genetic situation</vt:lpstr>
      <vt:lpstr>PowerPoint Presentation</vt:lpstr>
      <vt:lpstr>Hypothalamus and Pituitary Gland</vt:lpstr>
      <vt:lpstr>Short Video on As the brain sees food</vt:lpstr>
      <vt:lpstr>Section III Unique Characteristics of People with PWS</vt:lpstr>
      <vt:lpstr>Section III-Unique Characteristics</vt:lpstr>
      <vt:lpstr>A.  Generally High IQ </vt:lpstr>
      <vt:lpstr>B.  Hyperphagia-what it may look like </vt:lpstr>
      <vt:lpstr>What can you do?</vt:lpstr>
      <vt:lpstr>Creativity-just one of the amazing services I provide!!</vt:lpstr>
      <vt:lpstr>Wow, now that’s genius!</vt:lpstr>
      <vt:lpstr>Create Safe Environment-food needs to be a “non-issue”</vt:lpstr>
      <vt:lpstr>One minute in my shoes</vt:lpstr>
      <vt:lpstr>Behavioral Management Strategies</vt:lpstr>
      <vt:lpstr>C.  Lying and Stealing</vt:lpstr>
      <vt:lpstr>B.J. Goff’s take on lying and stealing</vt:lpstr>
      <vt:lpstr>Do Lying and Stealing always have to do with food?</vt:lpstr>
      <vt:lpstr>D. Obsessive-Compulsive Behavior</vt:lpstr>
      <vt:lpstr>D. Obsessive-Compulsive Behaviors</vt:lpstr>
      <vt:lpstr>E.  Self-Injurious Behavior</vt:lpstr>
      <vt:lpstr>SIB-theories why possible strategies </vt:lpstr>
      <vt:lpstr>F.  Under activity</vt:lpstr>
      <vt:lpstr>G. Physical appearance and effect on Self-esteem</vt:lpstr>
      <vt:lpstr>PowerPoint Presentation</vt:lpstr>
      <vt:lpstr>H. Impulsivity and Aggression</vt:lpstr>
      <vt:lpstr>Impulsivity and Aggression</vt:lpstr>
      <vt:lpstr>IV.  Group Home Supports Specific for People with Prader-Willi Syndrome </vt:lpstr>
      <vt:lpstr>V.  Philosophy and Attributes of Successful Caregivers: Listen  Keep your sense of humor Be Loyal</vt:lpstr>
      <vt:lpstr>Adults with PWS Advisory Board October 28-29, 2010 </vt:lpstr>
      <vt:lpstr> </vt:lpstr>
      <vt:lpstr>PowerPoint Presentation</vt:lpstr>
      <vt:lpstr>Philosophy to soothe your care giver soul</vt:lpstr>
      <vt:lpstr>Philosophy to help not control</vt:lpstr>
      <vt:lpstr>Empathy to foster Growth and Change</vt:lpstr>
      <vt:lpstr>VI Questions and Discussion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Cindy</dc:creator>
  <cp:lastModifiedBy>Tana Stevenson</cp:lastModifiedBy>
  <cp:revision>158</cp:revision>
  <dcterms:created xsi:type="dcterms:W3CDTF">2012-06-05T13:10:37Z</dcterms:created>
  <dcterms:modified xsi:type="dcterms:W3CDTF">2017-11-06T14:35:22Z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0x010100100AE20617EFFE49AB2E56405D231937</vt:lpwstr>
  </property>
</Properties>
</file>